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812" r:id="rId4"/>
  </p:sldMasterIdLst>
  <p:notesMasterIdLst>
    <p:notesMasterId r:id="rId21"/>
  </p:notesMasterIdLst>
  <p:handoutMasterIdLst>
    <p:handoutMasterId r:id="rId22"/>
  </p:handoutMasterIdLst>
  <p:sldIdLst>
    <p:sldId id="290" r:id="rId5"/>
    <p:sldId id="278" r:id="rId6"/>
    <p:sldId id="269" r:id="rId7"/>
    <p:sldId id="279" r:id="rId8"/>
    <p:sldId id="282" r:id="rId9"/>
    <p:sldId id="283" r:id="rId10"/>
    <p:sldId id="281" r:id="rId11"/>
    <p:sldId id="271" r:id="rId12"/>
    <p:sldId id="284" r:id="rId13"/>
    <p:sldId id="285" r:id="rId14"/>
    <p:sldId id="286" r:id="rId15"/>
    <p:sldId id="287" r:id="rId16"/>
    <p:sldId id="288" r:id="rId17"/>
    <p:sldId id="289" r:id="rId18"/>
    <p:sldId id="291" r:id="rId19"/>
    <p:sldId id="292" r:id="rId20"/>
  </p:sldIdLst>
  <p:sldSz cx="12192000" cy="6858000"/>
  <p:notesSz cx="6858000" cy="9144000"/>
  <p:defaultTextStyle>
    <a:defPPr rtl="0">
      <a:defRPr lang="sl-si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87"/>
  </p:normalViewPr>
  <p:slideViewPr>
    <p:cSldViewPr snapToGrid="0" snapToObjects="1">
      <p:cViewPr varScale="1">
        <p:scale>
          <a:sx n="91" d="100"/>
          <a:sy n="91" d="100"/>
        </p:scale>
        <p:origin x="5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6" d="100"/>
          <a:sy n="86" d="100"/>
        </p:scale>
        <p:origin x="375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>
            <a:extLst>
              <a:ext uri="{FF2B5EF4-FFF2-40B4-BE49-F238E27FC236}">
                <a16:creationId xmlns:a16="http://schemas.microsoft.com/office/drawing/2014/main" id="{CBDEE404-6C10-44FB-A64B-9BEE9F23819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AC4C9690-8F8E-4ABB-8249-9DF52FC0652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DECC30-C039-4941-9F58-18488F245C7C}" type="datetime1">
              <a:rPr lang="sl-SI" smtClean="0"/>
              <a:t>17. 05. 2023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62A329BF-3D7B-4AC0-88FE-87AD95DFBC3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A6BC8751-CCE8-4240-96BE-2D29E7B1BA9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0C5A11-6F08-406E-8A1F-184E9C687B7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807466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glav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sl-SI" noProof="0"/>
          </a:p>
        </p:txBody>
      </p:sp>
      <p:sp>
        <p:nvSpPr>
          <p:cNvPr id="3" name="Označba mesta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48511E6-E915-42D2-8080-B7BFE3FC4070}" type="datetime1">
              <a:rPr lang="sl-SI" noProof="0" smtClean="0"/>
              <a:t>17. 05. 2023</a:t>
            </a:fld>
            <a:endParaRPr lang="sl-SI" noProof="0"/>
          </a:p>
        </p:txBody>
      </p:sp>
      <p:sp>
        <p:nvSpPr>
          <p:cNvPr id="4" name="Označba mesta za sliko diapoz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sl-SI" noProof="0"/>
          </a:p>
        </p:txBody>
      </p:sp>
      <p:sp>
        <p:nvSpPr>
          <p:cNvPr id="5" name="Označba mesta za opomb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sl-SI" noProof="0"/>
          </a:p>
        </p:txBody>
      </p:sp>
      <p:sp>
        <p:nvSpPr>
          <p:cNvPr id="7" name="Označba mesta za številko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E8C15C5-0688-5345-99FC-721E08AD15D5}" type="slidenum">
              <a:rPr lang="sl-SI" noProof="0" smtClean="0"/>
              <a:t>‹#›</a:t>
            </a:fld>
            <a:endParaRPr lang="sl-SI" noProof="0"/>
          </a:p>
        </p:txBody>
      </p:sp>
    </p:spTree>
    <p:extLst>
      <p:ext uri="{BB962C8B-B14F-4D97-AF65-F5344CB8AC3E}">
        <p14:creationId xmlns:p14="http://schemas.microsoft.com/office/powerpoint/2010/main" val="42768554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 hasCustomPrompt="1"/>
          </p:nvPr>
        </p:nvSpPr>
        <p:spPr>
          <a:xfrm>
            <a:off x="1751012" y="609601"/>
            <a:ext cx="8676222" cy="3200400"/>
          </a:xfrm>
        </p:spPr>
        <p:txBody>
          <a:bodyPr rtlCol="0"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rtl="0"/>
            <a:r>
              <a:rPr lang="sl-SI" noProof="0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sl-SI" noProof="0"/>
              <a:t>Kliknite, če želite urediti slog podnaslova matrice</a:t>
            </a:r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B20F82C-64A3-4258-BC30-EF761AA10174}" type="datetime1">
              <a:rPr lang="sl-SI" noProof="0" smtClean="0"/>
              <a:t>17. 05. 2023</a:t>
            </a:fld>
            <a:endParaRPr lang="sl-SI" noProof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/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sl-SI" noProof="0" smtClean="0"/>
              <a:pPr/>
              <a:t>‹#›</a:t>
            </a:fld>
            <a:endParaRPr lang="sl-SI" noProof="0"/>
          </a:p>
        </p:txBody>
      </p:sp>
    </p:spTree>
    <p:extLst>
      <p:ext uri="{BB962C8B-B14F-4D97-AF65-F5344CB8AC3E}">
        <p14:creationId xmlns:p14="http://schemas.microsoft.com/office/powerpoint/2010/main" val="3778801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1141413" y="4732865"/>
            <a:ext cx="9906000" cy="566738"/>
          </a:xfrm>
        </p:spPr>
        <p:txBody>
          <a:bodyPr rtlCol="0" anchor="b">
            <a:normAutofit/>
          </a:bodyPr>
          <a:lstStyle>
            <a:lvl1pPr algn="l">
              <a:defRPr sz="2400" b="0"/>
            </a:lvl1pPr>
          </a:lstStyle>
          <a:p>
            <a:pPr rtl="0"/>
            <a:r>
              <a:rPr lang="sl-SI" noProof="0"/>
              <a:t>Uredite slog naslova matrice</a:t>
            </a:r>
          </a:p>
        </p:txBody>
      </p:sp>
      <p:sp>
        <p:nvSpPr>
          <p:cNvPr id="3" name="Označba mesta za sliko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sl-SI" noProof="0"/>
              <a:t>Kliknite ikono, da dodate sliko</a:t>
            </a:r>
          </a:p>
        </p:txBody>
      </p:sp>
      <p:sp>
        <p:nvSpPr>
          <p:cNvPr id="4" name="Označba mesta za besedilo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 rtlCol="0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sl-SI" noProof="0"/>
              <a:t>Uredite sloge besedila matrice</a:t>
            </a:r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1016E8D-351D-4E8E-8518-F2B326B255D0}" type="datetime1">
              <a:rPr lang="sl-SI" noProof="0" smtClean="0"/>
              <a:t>17. 05. 2023</a:t>
            </a:fld>
            <a:endParaRPr lang="sl-SI" noProof="0"/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/>
          </a:p>
        </p:txBody>
      </p:sp>
      <p:sp>
        <p:nvSpPr>
          <p:cNvPr id="7" name="Označba mesta za številko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sl-SI" noProof="0" smtClean="0"/>
              <a:pPr/>
              <a:t>‹#›</a:t>
            </a:fld>
            <a:endParaRPr lang="sl-SI" noProof="0"/>
          </a:p>
        </p:txBody>
      </p:sp>
    </p:spTree>
    <p:extLst>
      <p:ext uri="{BB962C8B-B14F-4D97-AF65-F5344CB8AC3E}">
        <p14:creationId xmlns:p14="http://schemas.microsoft.com/office/powerpoint/2010/main" val="830025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1141412" y="609601"/>
            <a:ext cx="9905999" cy="3124199"/>
          </a:xfrm>
        </p:spPr>
        <p:txBody>
          <a:bodyPr rtlCol="0" anchor="ctr">
            <a:normAutofit/>
          </a:bodyPr>
          <a:lstStyle>
            <a:lvl1pPr algn="l">
              <a:defRPr sz="3200" b="0" cap="all"/>
            </a:lvl1pPr>
          </a:lstStyle>
          <a:p>
            <a:pPr rtl="0"/>
            <a:r>
              <a:rPr lang="sl-SI" noProof="0"/>
              <a:t>Uredite slog naslova matrice</a:t>
            </a:r>
          </a:p>
        </p:txBody>
      </p:sp>
      <p:sp>
        <p:nvSpPr>
          <p:cNvPr id="3" name="Označba mesta za besedilo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rtlCol="0"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l-SI" noProof="0"/>
              <a:t>Uredite sloge besedila matrice</a:t>
            </a:r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35DA7A6-09CE-43E1-9507-ADF357AA3F01}" type="datetime1">
              <a:rPr lang="sl-SI" noProof="0" smtClean="0"/>
              <a:t>17. 05. 2023</a:t>
            </a:fld>
            <a:endParaRPr lang="sl-SI" noProof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/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sl-SI" noProof="0" smtClean="0"/>
              <a:pPr/>
              <a:t>‹#›</a:t>
            </a:fld>
            <a:endParaRPr lang="sl-SI" noProof="0"/>
          </a:p>
        </p:txBody>
      </p:sp>
    </p:spTree>
    <p:extLst>
      <p:ext uri="{BB962C8B-B14F-4D97-AF65-F5344CB8AC3E}">
        <p14:creationId xmlns:p14="http://schemas.microsoft.com/office/powerpoint/2010/main" val="1634520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olje z besedilom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rtl="0"/>
            <a:r>
              <a:rPr lang="sl-SI" sz="8000" noProof="0">
                <a:solidFill>
                  <a:schemeClr val="accent1"/>
                </a:solidFill>
              </a:rPr>
              <a:t>»</a:t>
            </a:r>
          </a:p>
        </p:txBody>
      </p:sp>
      <p:sp>
        <p:nvSpPr>
          <p:cNvPr id="15" name="Polje z besedilom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sl-SI" sz="8000" noProof="0">
                <a:solidFill>
                  <a:schemeClr val="accent1"/>
                </a:solidFill>
              </a:rPr>
              <a:t>«</a:t>
            </a:r>
          </a:p>
        </p:txBody>
      </p:sp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1446213" y="609601"/>
            <a:ext cx="9296398" cy="2743199"/>
          </a:xfrm>
        </p:spPr>
        <p:txBody>
          <a:bodyPr rtlCol="0"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pPr rtl="0"/>
            <a:r>
              <a:rPr lang="sl-SI" noProof="0"/>
              <a:t>Uredite slog naslova matrice</a:t>
            </a:r>
          </a:p>
        </p:txBody>
      </p:sp>
      <p:sp>
        <p:nvSpPr>
          <p:cNvPr id="10" name="Označba mesta za besedilo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rtlCol="0"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0"/>
            <a:r>
              <a:rPr lang="sl-SI" noProof="0"/>
              <a:t>Uredite sloge besedila matrice</a:t>
            </a:r>
          </a:p>
        </p:txBody>
      </p:sp>
      <p:sp>
        <p:nvSpPr>
          <p:cNvPr id="3" name="Označba mesta za besedilo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rtlCol="0"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l-SI" noProof="0"/>
              <a:t>Uredite sloge besedila matrice</a:t>
            </a:r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B2A7A65-2BA3-4271-9E9D-62FF4E7B21F2}" type="datetime1">
              <a:rPr lang="sl-SI" noProof="0" smtClean="0"/>
              <a:t>17. 05. 2023</a:t>
            </a:fld>
            <a:endParaRPr lang="sl-SI" noProof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/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sl-SI" noProof="0" smtClean="0"/>
              <a:pPr/>
              <a:t>‹#›</a:t>
            </a:fld>
            <a:endParaRPr lang="sl-SI" noProof="0"/>
          </a:p>
        </p:txBody>
      </p:sp>
    </p:spTree>
    <p:extLst>
      <p:ext uri="{BB962C8B-B14F-4D97-AF65-F5344CB8AC3E}">
        <p14:creationId xmlns:p14="http://schemas.microsoft.com/office/powerpoint/2010/main" val="19740075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1141412" y="3308581"/>
            <a:ext cx="9906000" cy="1468800"/>
          </a:xfrm>
        </p:spPr>
        <p:txBody>
          <a:bodyPr rtlCol="0" anchor="b">
            <a:normAutofit/>
          </a:bodyPr>
          <a:lstStyle>
            <a:lvl1pPr algn="l">
              <a:defRPr sz="3200" b="0" cap="all"/>
            </a:lvl1pPr>
          </a:lstStyle>
          <a:p>
            <a:pPr rtl="0"/>
            <a:r>
              <a:rPr lang="sl-SI" noProof="0"/>
              <a:t>Uredite slog naslova matrice</a:t>
            </a:r>
          </a:p>
        </p:txBody>
      </p:sp>
      <p:sp>
        <p:nvSpPr>
          <p:cNvPr id="3" name="Označba mesta za besedilo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l-SI" noProof="0"/>
              <a:t>Uredite sloge besedila matrice</a:t>
            </a:r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FAE578B-67D2-44C9-A366-D8BC07B44E9B}" type="datetime1">
              <a:rPr lang="sl-SI" noProof="0" smtClean="0"/>
              <a:t>17. 05. 2023</a:t>
            </a:fld>
            <a:endParaRPr lang="sl-SI" noProof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/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sl-SI" noProof="0" smtClean="0"/>
              <a:pPr/>
              <a:t>‹#›</a:t>
            </a:fld>
            <a:endParaRPr lang="sl-SI" noProof="0"/>
          </a:p>
        </p:txBody>
      </p:sp>
    </p:spTree>
    <p:extLst>
      <p:ext uri="{BB962C8B-B14F-4D97-AF65-F5344CB8AC3E}">
        <p14:creationId xmlns:p14="http://schemas.microsoft.com/office/powerpoint/2010/main" val="9384169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 za 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olje z besedilom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rtl="0"/>
            <a:r>
              <a:rPr lang="sl-SI" sz="8000" noProof="0">
                <a:solidFill>
                  <a:schemeClr val="accent1"/>
                </a:solidFill>
              </a:rPr>
              <a:t>»</a:t>
            </a:r>
          </a:p>
        </p:txBody>
      </p:sp>
      <p:sp>
        <p:nvSpPr>
          <p:cNvPr id="15" name="Polje z besedilom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sl-SI" sz="8000" noProof="0">
                <a:solidFill>
                  <a:schemeClr val="accent1"/>
                </a:solidFill>
              </a:rPr>
              <a:t>«</a:t>
            </a:r>
          </a:p>
        </p:txBody>
      </p:sp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1446213" y="609601"/>
            <a:ext cx="9296398" cy="2743199"/>
          </a:xfrm>
        </p:spPr>
        <p:txBody>
          <a:bodyPr rtlCol="0"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pPr rtl="0"/>
            <a:r>
              <a:rPr lang="sl-SI" noProof="0"/>
              <a:t>Uredite slog naslova matrice</a:t>
            </a:r>
          </a:p>
        </p:txBody>
      </p:sp>
      <p:sp>
        <p:nvSpPr>
          <p:cNvPr id="10" name="Označba mesta za besedilo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 rtl="0">
              <a:spcBef>
                <a:spcPct val="0"/>
              </a:spcBef>
              <a:buNone/>
            </a:pPr>
            <a:r>
              <a:rPr lang="sl-SI" noProof="0"/>
              <a:t>Uredite sloge besedila matrice</a:t>
            </a:r>
          </a:p>
        </p:txBody>
      </p:sp>
      <p:sp>
        <p:nvSpPr>
          <p:cNvPr id="3" name="Označba mesta za besedilo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l-SI" noProof="0"/>
              <a:t>Uredite sloge besedila matrice</a:t>
            </a:r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634F7D9-345C-432B-A385-9430889D9E15}" type="datetime1">
              <a:rPr lang="sl-SI" noProof="0" smtClean="0"/>
              <a:t>17. 05. 2023</a:t>
            </a:fld>
            <a:endParaRPr lang="sl-SI" noProof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/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sl-SI" noProof="0" smtClean="0"/>
              <a:pPr/>
              <a:t>‹#›</a:t>
            </a:fld>
            <a:endParaRPr lang="sl-SI" noProof="0"/>
          </a:p>
        </p:txBody>
      </p:sp>
    </p:spTree>
    <p:extLst>
      <p:ext uri="{BB962C8B-B14F-4D97-AF65-F5344CB8AC3E}">
        <p14:creationId xmlns:p14="http://schemas.microsoft.com/office/powerpoint/2010/main" val="18158357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ilno ali napa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 rtl="0"/>
            <a:r>
              <a:rPr lang="sl-SI" noProof="0"/>
              <a:t>Uredite slog naslova matrice</a:t>
            </a:r>
          </a:p>
        </p:txBody>
      </p:sp>
      <p:sp>
        <p:nvSpPr>
          <p:cNvPr id="10" name="Označba mesta za besedilo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 rtl="0">
              <a:spcBef>
                <a:spcPct val="0"/>
              </a:spcBef>
              <a:buNone/>
            </a:pPr>
            <a:r>
              <a:rPr lang="sl-SI" noProof="0"/>
              <a:t>Uredite sloge besedila matrice</a:t>
            </a:r>
          </a:p>
        </p:txBody>
      </p:sp>
      <p:sp>
        <p:nvSpPr>
          <p:cNvPr id="3" name="Označba mesta za besedilo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l-SI" noProof="0"/>
              <a:t>Uredite sloge besedila matrice</a:t>
            </a:r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FC7D274-AA8D-4DF2-BBD3-DDC8EA1867FF}" type="datetime1">
              <a:rPr lang="sl-SI" noProof="0" smtClean="0"/>
              <a:t>17. 05. 2023</a:t>
            </a:fld>
            <a:endParaRPr lang="sl-SI" noProof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/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sl-SI" noProof="0" smtClean="0"/>
              <a:pPr/>
              <a:t>‹#›</a:t>
            </a:fld>
            <a:endParaRPr lang="sl-SI" noProof="0"/>
          </a:p>
        </p:txBody>
      </p:sp>
    </p:spTree>
    <p:extLst>
      <p:ext uri="{BB962C8B-B14F-4D97-AF65-F5344CB8AC3E}">
        <p14:creationId xmlns:p14="http://schemas.microsoft.com/office/powerpoint/2010/main" val="24113636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1"/>
          <p:cNvSpPr>
            <a:spLocks noGrp="1"/>
          </p:cNvSpPr>
          <p:nvPr>
            <p:ph type="title" hasCustomPrompt="1"/>
          </p:nvPr>
        </p:nvSpPr>
        <p:spPr>
          <a:xfrm>
            <a:off x="1141413" y="609600"/>
            <a:ext cx="9905998" cy="1905000"/>
          </a:xfrm>
        </p:spPr>
        <p:txBody>
          <a:bodyPr rtlCol="0"/>
          <a:lstStyle/>
          <a:p>
            <a:pPr rtl="0"/>
            <a:r>
              <a:rPr lang="sl-SI" noProof="0"/>
              <a:t>Uredite slog naslova matrice</a:t>
            </a:r>
          </a:p>
        </p:txBody>
      </p:sp>
      <p:sp>
        <p:nvSpPr>
          <p:cNvPr id="3" name="Označba mesta za navpično besedilo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 anchor="t"/>
          <a:lstStyle/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28E1FD5-3C7D-45D4-B3D3-334C2971EB94}" type="datetime1">
              <a:rPr lang="sl-SI" noProof="0" smtClean="0"/>
              <a:t>17. 05. 2023</a:t>
            </a:fld>
            <a:endParaRPr lang="sl-SI" noProof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/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sl-SI" noProof="0" smtClean="0"/>
              <a:pPr/>
              <a:t>‹#›</a:t>
            </a:fld>
            <a:endParaRPr lang="sl-SI" noProof="0"/>
          </a:p>
        </p:txBody>
      </p:sp>
    </p:spTree>
    <p:extLst>
      <p:ext uri="{BB962C8B-B14F-4D97-AF65-F5344CB8AC3E}">
        <p14:creationId xmlns:p14="http://schemas.microsoft.com/office/powerpoint/2010/main" val="9681757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en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en naslov 1"/>
          <p:cNvSpPr>
            <a:spLocks noGrp="1"/>
          </p:cNvSpPr>
          <p:nvPr>
            <p:ph type="title" orient="vert" hasCustomPrompt="1"/>
          </p:nvPr>
        </p:nvSpPr>
        <p:spPr>
          <a:xfrm>
            <a:off x="8836898" y="609599"/>
            <a:ext cx="2210514" cy="5181601"/>
          </a:xfrm>
        </p:spPr>
        <p:txBody>
          <a:bodyPr vert="eaVert" rtlCol="0"/>
          <a:lstStyle/>
          <a:p>
            <a:pPr rtl="0"/>
            <a:r>
              <a:rPr lang="sl-SI" noProof="0"/>
              <a:t>Uredite slog naslova matrice</a:t>
            </a:r>
          </a:p>
        </p:txBody>
      </p:sp>
      <p:sp>
        <p:nvSpPr>
          <p:cNvPr id="3" name="Označba mesta za navpično besedilo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rtlCol="0" anchor="t"/>
          <a:lstStyle/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0706C3E-FE3D-42CD-BEB4-60068223DDCF}" type="datetime1">
              <a:rPr lang="sl-SI" noProof="0" smtClean="0"/>
              <a:t>17. 05. 2023</a:t>
            </a:fld>
            <a:endParaRPr lang="sl-SI" noProof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/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sl-SI" noProof="0" smtClean="0"/>
              <a:pPr/>
              <a:t>‹#›</a:t>
            </a:fld>
            <a:endParaRPr lang="sl-SI" noProof="0"/>
          </a:p>
        </p:txBody>
      </p:sp>
    </p:spTree>
    <p:extLst>
      <p:ext uri="{BB962C8B-B14F-4D97-AF65-F5344CB8AC3E}">
        <p14:creationId xmlns:p14="http://schemas.microsoft.com/office/powerpoint/2010/main" val="336567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sl-SI" noProof="0"/>
              <a:t>Uredite slog naslova matrice</a:t>
            </a:r>
          </a:p>
        </p:txBody>
      </p:sp>
      <p:sp>
        <p:nvSpPr>
          <p:cNvPr id="3" name="Označba mesta za vsebino 2"/>
          <p:cNvSpPr>
            <a:spLocks noGrp="1"/>
          </p:cNvSpPr>
          <p:nvPr>
            <p:ph idx="1"/>
          </p:nvPr>
        </p:nvSpPr>
        <p:spPr/>
        <p:txBody>
          <a:bodyPr rtlCol="0" anchor="ctr"/>
          <a:lstStyle/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4BBE771-89B8-49E0-A7A2-C48868E5D506}" type="datetime1">
              <a:rPr lang="sl-SI" noProof="0" smtClean="0"/>
              <a:t>17. 05. 2023</a:t>
            </a:fld>
            <a:endParaRPr lang="sl-SI" noProof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/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sl-SI" noProof="0" smtClean="0"/>
              <a:pPr/>
              <a:t>‹#›</a:t>
            </a:fld>
            <a:endParaRPr lang="sl-SI" noProof="0"/>
          </a:p>
        </p:txBody>
      </p:sp>
    </p:spTree>
    <p:extLst>
      <p:ext uri="{BB962C8B-B14F-4D97-AF65-F5344CB8AC3E}">
        <p14:creationId xmlns:p14="http://schemas.microsoft.com/office/powerpoint/2010/main" val="2085650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1751013" y="3308581"/>
            <a:ext cx="8686800" cy="1468800"/>
          </a:xfrm>
        </p:spPr>
        <p:txBody>
          <a:bodyPr rtlCol="0" anchor="b"/>
          <a:lstStyle>
            <a:lvl1pPr algn="r">
              <a:defRPr sz="4000" b="0" cap="all"/>
            </a:lvl1pPr>
          </a:lstStyle>
          <a:p>
            <a:pPr rtl="0"/>
            <a:r>
              <a:rPr lang="sl-SI" noProof="0"/>
              <a:t>Uredite slog naslova matrice</a:t>
            </a:r>
          </a:p>
        </p:txBody>
      </p:sp>
      <p:sp>
        <p:nvSpPr>
          <p:cNvPr id="3" name="Označba mesta za besedilo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rtlCol="0"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l-SI" noProof="0"/>
              <a:t>Uredite sloge besedila matrice</a:t>
            </a:r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99293FC-D607-4301-A0F9-803254B12836}" type="datetime1">
              <a:rPr lang="sl-SI" noProof="0" smtClean="0"/>
              <a:t>17. 05. 2023</a:t>
            </a:fld>
            <a:endParaRPr lang="sl-SI" noProof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/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sl-SI" noProof="0" smtClean="0"/>
              <a:pPr/>
              <a:t>‹#›</a:t>
            </a:fld>
            <a:endParaRPr lang="sl-SI" noProof="0"/>
          </a:p>
        </p:txBody>
      </p:sp>
    </p:spTree>
    <p:extLst>
      <p:ext uri="{BB962C8B-B14F-4D97-AF65-F5344CB8AC3E}">
        <p14:creationId xmlns:p14="http://schemas.microsoft.com/office/powerpoint/2010/main" val="412874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sl-SI" noProof="0"/>
              <a:t>Uredite slog naslova matrice</a:t>
            </a:r>
          </a:p>
        </p:txBody>
      </p:sp>
      <p:sp>
        <p:nvSpPr>
          <p:cNvPr id="3" name="Označba mesta za vsebino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</a:p>
        </p:txBody>
      </p:sp>
      <p:sp>
        <p:nvSpPr>
          <p:cNvPr id="4" name="Označba mesta za vsebino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548433F-AC0D-42FE-AA85-44F0C80CB678}" type="datetime1">
              <a:rPr lang="sl-SI" noProof="0" smtClean="0"/>
              <a:t>17. 05. 2023</a:t>
            </a:fld>
            <a:endParaRPr lang="sl-SI" noProof="0"/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/>
          </a:p>
        </p:txBody>
      </p:sp>
      <p:sp>
        <p:nvSpPr>
          <p:cNvPr id="7" name="Označba mesta za številko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sl-SI" noProof="0" smtClean="0"/>
              <a:pPr/>
              <a:t>‹#›</a:t>
            </a:fld>
            <a:endParaRPr lang="sl-SI" noProof="0"/>
          </a:p>
        </p:txBody>
      </p:sp>
    </p:spTree>
    <p:extLst>
      <p:ext uri="{BB962C8B-B14F-4D97-AF65-F5344CB8AC3E}">
        <p14:creationId xmlns:p14="http://schemas.microsoft.com/office/powerpoint/2010/main" val="4213965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sl-SI" noProof="0"/>
              <a:t>Uredite slog naslova matrice</a:t>
            </a:r>
          </a:p>
        </p:txBody>
      </p:sp>
      <p:sp>
        <p:nvSpPr>
          <p:cNvPr id="3" name="Označba mesta za besedilo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l-SI" noProof="0"/>
              <a:t>Uredite sloge besedila matrice</a:t>
            </a:r>
          </a:p>
        </p:txBody>
      </p:sp>
      <p:sp>
        <p:nvSpPr>
          <p:cNvPr id="4" name="Označba mesta za vsebino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rtlCol="0"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</a:p>
        </p:txBody>
      </p:sp>
      <p:sp>
        <p:nvSpPr>
          <p:cNvPr id="5" name="Označba mesta za besedilo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l-SI" noProof="0"/>
              <a:t>Uredite sloge besedila matrice</a:t>
            </a:r>
          </a:p>
        </p:txBody>
      </p:sp>
      <p:sp>
        <p:nvSpPr>
          <p:cNvPr id="6" name="Označba mesta za vsebino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rtlCol="0"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</a:p>
        </p:txBody>
      </p:sp>
      <p:sp>
        <p:nvSpPr>
          <p:cNvPr id="7" name="Označba mesta za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E4F22A2-9CEB-4173-8FDA-554807185E0A}" type="datetime1">
              <a:rPr lang="sl-SI" noProof="0" smtClean="0"/>
              <a:t>17. 05. 2023</a:t>
            </a:fld>
            <a:endParaRPr lang="sl-SI" noProof="0"/>
          </a:p>
        </p:txBody>
      </p:sp>
      <p:sp>
        <p:nvSpPr>
          <p:cNvPr id="8" name="Označba mesta za nogo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/>
          </a:p>
        </p:txBody>
      </p:sp>
      <p:sp>
        <p:nvSpPr>
          <p:cNvPr id="9" name="Označba mesta za številko diapoz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sl-SI" noProof="0" smtClean="0"/>
              <a:pPr/>
              <a:t>‹#›</a:t>
            </a:fld>
            <a:endParaRPr lang="sl-SI" noProof="0"/>
          </a:p>
        </p:txBody>
      </p:sp>
    </p:spTree>
    <p:extLst>
      <p:ext uri="{BB962C8B-B14F-4D97-AF65-F5344CB8AC3E}">
        <p14:creationId xmlns:p14="http://schemas.microsoft.com/office/powerpoint/2010/main" val="2659688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sl-SI" noProof="0"/>
              <a:t>Uredite slog naslova matrice</a:t>
            </a:r>
          </a:p>
        </p:txBody>
      </p:sp>
      <p:sp>
        <p:nvSpPr>
          <p:cNvPr id="3" name="Označba mesta za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85C4043-E9A3-4155-98C8-228FE17545E0}" type="datetime1">
              <a:rPr lang="sl-SI" noProof="0" smtClean="0"/>
              <a:t>17. 05. 2023</a:t>
            </a:fld>
            <a:endParaRPr lang="sl-SI" noProof="0"/>
          </a:p>
        </p:txBody>
      </p:sp>
      <p:sp>
        <p:nvSpPr>
          <p:cNvPr id="4" name="Označba mesta za nogo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/>
          </a:p>
        </p:txBody>
      </p:sp>
      <p:sp>
        <p:nvSpPr>
          <p:cNvPr id="5" name="Označba mesta za številko diapoz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sl-SI" noProof="0" smtClean="0"/>
              <a:pPr/>
              <a:t>‹#›</a:t>
            </a:fld>
            <a:endParaRPr lang="sl-SI" noProof="0"/>
          </a:p>
        </p:txBody>
      </p:sp>
    </p:spTree>
    <p:extLst>
      <p:ext uri="{BB962C8B-B14F-4D97-AF65-F5344CB8AC3E}">
        <p14:creationId xmlns:p14="http://schemas.microsoft.com/office/powerpoint/2010/main" val="33266389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8A4751D-B112-456A-BE61-91983A49AFA2}" type="datetime1">
              <a:rPr lang="sl-SI" noProof="0" smtClean="0"/>
              <a:t>17. 05. 2023</a:t>
            </a:fld>
            <a:endParaRPr lang="sl-SI" noProof="0"/>
          </a:p>
        </p:txBody>
      </p:sp>
      <p:sp>
        <p:nvSpPr>
          <p:cNvPr id="3" name="Označba mesta za nogo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/>
          </a:p>
        </p:txBody>
      </p:sp>
      <p:sp>
        <p:nvSpPr>
          <p:cNvPr id="4" name="Označba mesta za številko diapoz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sl-SI" noProof="0" smtClean="0"/>
              <a:pPr/>
              <a:t>‹#›</a:t>
            </a:fld>
            <a:endParaRPr lang="sl-SI" noProof="0"/>
          </a:p>
        </p:txBody>
      </p:sp>
    </p:spTree>
    <p:extLst>
      <p:ext uri="{BB962C8B-B14F-4D97-AF65-F5344CB8AC3E}">
        <p14:creationId xmlns:p14="http://schemas.microsoft.com/office/powerpoint/2010/main" val="1701977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1141411" y="1600200"/>
            <a:ext cx="3549121" cy="1371600"/>
          </a:xfrm>
        </p:spPr>
        <p:txBody>
          <a:bodyPr rtlCol="0" anchor="b">
            <a:normAutofit/>
          </a:bodyPr>
          <a:lstStyle>
            <a:lvl1pPr algn="l">
              <a:defRPr sz="2400" b="0"/>
            </a:lvl1pPr>
          </a:lstStyle>
          <a:p>
            <a:pPr rtl="0"/>
            <a:r>
              <a:rPr lang="sl-SI" noProof="0"/>
              <a:t>Uredite slog naslova matrice</a:t>
            </a:r>
          </a:p>
        </p:txBody>
      </p:sp>
      <p:sp>
        <p:nvSpPr>
          <p:cNvPr id="3" name="Označba mesta za vsebino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rtlCol="0"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</a:p>
        </p:txBody>
      </p:sp>
      <p:sp>
        <p:nvSpPr>
          <p:cNvPr id="4" name="Označba mesta za besedilo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 rtlCol="0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sl-SI" noProof="0"/>
              <a:t>Uredite sloge besedila matrice</a:t>
            </a:r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5DA5EC1-74C2-4ACA-A512-29B5D66B988E}" type="datetime1">
              <a:rPr lang="sl-SI" noProof="0" smtClean="0"/>
              <a:t>17. 05. 2023</a:t>
            </a:fld>
            <a:endParaRPr lang="sl-SI" noProof="0"/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/>
          </a:p>
        </p:txBody>
      </p:sp>
      <p:sp>
        <p:nvSpPr>
          <p:cNvPr id="7" name="Označba mesta za številko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sl-SI" noProof="0" smtClean="0"/>
              <a:pPr/>
              <a:t>‹#›</a:t>
            </a:fld>
            <a:endParaRPr lang="sl-SI" noProof="0"/>
          </a:p>
        </p:txBody>
      </p:sp>
    </p:spTree>
    <p:extLst>
      <p:ext uri="{BB962C8B-B14F-4D97-AF65-F5344CB8AC3E}">
        <p14:creationId xmlns:p14="http://schemas.microsoft.com/office/powerpoint/2010/main" val="1401870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1141411" y="1600200"/>
            <a:ext cx="5334001" cy="1371600"/>
          </a:xfrm>
        </p:spPr>
        <p:txBody>
          <a:bodyPr rtlCol="0" anchor="b">
            <a:normAutofit/>
          </a:bodyPr>
          <a:lstStyle>
            <a:lvl1pPr algn="l">
              <a:defRPr sz="2800" b="0"/>
            </a:lvl1pPr>
          </a:lstStyle>
          <a:p>
            <a:pPr rtl="0"/>
            <a:r>
              <a:rPr lang="sl-SI" noProof="0"/>
              <a:t>Uredite slog naslova matrice</a:t>
            </a:r>
          </a:p>
        </p:txBody>
      </p:sp>
      <p:sp>
        <p:nvSpPr>
          <p:cNvPr id="14" name="Označba mesta za sliko 2"/>
          <p:cNvSpPr>
            <a:spLocks noGrp="1"/>
          </p:cNvSpPr>
          <p:nvPr>
            <p:ph type="pic" idx="1" hasCustomPrompt="1"/>
          </p:nvPr>
        </p:nvSpPr>
        <p:spPr>
          <a:xfrm>
            <a:off x="7433733" y="1607307"/>
            <a:ext cx="3276599" cy="320040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sl-SI" noProof="0"/>
              <a:t>Kliknite ikono, da dodate sliko</a:t>
            </a:r>
          </a:p>
        </p:txBody>
      </p:sp>
      <p:sp>
        <p:nvSpPr>
          <p:cNvPr id="4" name="Označba mesta za besedilo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sl-SI" noProof="0"/>
              <a:t>Uredite sloge besedila matrice</a:t>
            </a:r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 rtlCol="0"/>
          <a:lstStyle/>
          <a:p>
            <a:pPr rtl="0"/>
            <a:fld id="{9CAAC586-FD93-44A1-8B65-CBD28B81EF1C}" type="datetime1">
              <a:rPr lang="sl-SI" noProof="0" smtClean="0"/>
              <a:t>17. 05. 2023</a:t>
            </a:fld>
            <a:endParaRPr lang="sl-SI" noProof="0"/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 rtlCol="0"/>
          <a:lstStyle/>
          <a:p>
            <a:pPr rtl="0"/>
            <a:endParaRPr lang="sl-SI" noProof="0"/>
          </a:p>
        </p:txBody>
      </p:sp>
      <p:sp>
        <p:nvSpPr>
          <p:cNvPr id="7" name="Označba mesta za številko diapozitiva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sl-SI" noProof="0" smtClean="0"/>
              <a:pPr/>
              <a:t>‹#›</a:t>
            </a:fld>
            <a:endParaRPr lang="sl-SI" noProof="0"/>
          </a:p>
        </p:txBody>
      </p:sp>
    </p:spTree>
    <p:extLst>
      <p:ext uri="{BB962C8B-B14F-4D97-AF65-F5344CB8AC3E}">
        <p14:creationId xmlns:p14="http://schemas.microsoft.com/office/powerpoint/2010/main" val="1289381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naslov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sl-SI" noProof="0"/>
              <a:t>Uredite slog naslova matrice</a:t>
            </a:r>
          </a:p>
        </p:txBody>
      </p:sp>
      <p:sp>
        <p:nvSpPr>
          <p:cNvPr id="3" name="Označba mesta za besedilo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pPr rtl="0"/>
            <a:fld id="{DD4D4CDB-EAAA-4C49-A20E-FB2F623A86FB}" type="datetime1">
              <a:rPr lang="sl-SI" noProof="0" smtClean="0"/>
              <a:t>17. 05. 2023</a:t>
            </a:fld>
            <a:endParaRPr lang="sl-SI" noProof="0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pPr rtl="0"/>
            <a:endParaRPr lang="sl-SI" noProof="0"/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pPr rtl="0"/>
            <a:fld id="{D57F1E4F-1CFF-5643-939E-217C01CDF565}" type="slidenum">
              <a:rPr lang="sl-SI" noProof="0" smtClean="0"/>
              <a:pPr/>
              <a:t>‹#›</a:t>
            </a:fld>
            <a:endParaRPr lang="sl-SI" noProof="0"/>
          </a:p>
        </p:txBody>
      </p:sp>
    </p:spTree>
    <p:extLst>
      <p:ext uri="{BB962C8B-B14F-4D97-AF65-F5344CB8AC3E}">
        <p14:creationId xmlns:p14="http://schemas.microsoft.com/office/powerpoint/2010/main" val="32497670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  <p:sldLayoutId id="2147483824" r:id="rId12"/>
    <p:sldLayoutId id="2147483825" r:id="rId13"/>
    <p:sldLayoutId id="2147483826" r:id="rId14"/>
    <p:sldLayoutId id="2147483827" r:id="rId15"/>
    <p:sldLayoutId id="2147483828" r:id="rId16"/>
    <p:sldLayoutId id="214748382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0"/>
            <a:ext cx="10504049" cy="1905000"/>
          </a:xfrm>
        </p:spPr>
        <p:txBody>
          <a:bodyPr>
            <a:normAutofit/>
          </a:bodyPr>
          <a:lstStyle/>
          <a:p>
            <a:pPr algn="ctr"/>
            <a:r>
              <a:rPr lang="sv-SE" sz="5400" dirty="0">
                <a:solidFill>
                  <a:schemeClr val="accent6">
                    <a:lumMod val="75000"/>
                  </a:schemeClr>
                </a:solidFill>
              </a:rPr>
              <a:t>Pravila šolskega redA </a:t>
            </a:r>
            <a:br>
              <a:rPr lang="sv-SE" sz="54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sv-SE" sz="5400" dirty="0">
                <a:solidFill>
                  <a:schemeClr val="accent6">
                    <a:lumMod val="75000"/>
                  </a:schemeClr>
                </a:solidFill>
              </a:rPr>
              <a:t>oš miklavž pri ormožu</a:t>
            </a:r>
            <a:endParaRPr lang="sl-SI" sz="54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7149" y="2666999"/>
            <a:ext cx="1914525" cy="23907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2248" y="6072324"/>
            <a:ext cx="37593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>
                <a:solidFill>
                  <a:schemeClr val="accent6">
                    <a:lumMod val="75000"/>
                  </a:schemeClr>
                </a:solidFill>
              </a:rPr>
              <a:t>Tim za posodobitev šolskih pravil</a:t>
            </a:r>
          </a:p>
          <a:p>
            <a:r>
              <a:rPr lang="sl-SI" dirty="0" smtClean="0">
                <a:solidFill>
                  <a:schemeClr val="accent6">
                    <a:lumMod val="75000"/>
                  </a:schemeClr>
                </a:solidFill>
              </a:rPr>
              <a:t>Miklavž pri Ormožu, maj 2023</a:t>
            </a:r>
            <a:endParaRPr lang="sl-SI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2755" y="4206350"/>
            <a:ext cx="3086370" cy="2512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55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C43A615-3D84-4097-9FA4-0187DB4B0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sz="4000" b="1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>viii postopek izrekanja vzgojnih ukrepov</a:t>
            </a:r>
            <a:r>
              <a:rPr lang="sl-SI" sz="4000" b="1" dirty="0">
                <a:solidFill>
                  <a:schemeClr val="accent6">
                    <a:lumMod val="75000"/>
                  </a:schemeClr>
                </a:solidFill>
                <a:effectLst/>
              </a:rPr>
              <a:t/>
            </a:r>
            <a:br>
              <a:rPr lang="sl-SI" sz="4000" b="1" dirty="0">
                <a:solidFill>
                  <a:schemeClr val="accent6">
                    <a:lumMod val="75000"/>
                  </a:schemeClr>
                </a:solidFill>
                <a:effectLst/>
              </a:rPr>
            </a:br>
            <a:endParaRPr lang="sl-SI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072AD4C1-09FD-41ED-A922-9DB6FADED0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13" y="3034861"/>
            <a:ext cx="9905998" cy="3124201"/>
          </a:xfrm>
        </p:spPr>
        <p:txBody>
          <a:bodyPr>
            <a:normAutofit/>
          </a:bodyPr>
          <a:lstStyle/>
          <a:p>
            <a:pPr marL="0" indent="0">
              <a:buClrTx/>
              <a:buNone/>
            </a:pPr>
            <a:r>
              <a:rPr lang="sl-SI" sz="3200" dirty="0" smtClean="0">
                <a:solidFill>
                  <a:schemeClr val="bg1"/>
                </a:solidFill>
                <a:effectLst/>
              </a:rPr>
              <a:t>Členi 55. – 67. </a:t>
            </a:r>
            <a:r>
              <a:rPr lang="sl-SI" sz="3200" dirty="0">
                <a:solidFill>
                  <a:schemeClr val="bg1"/>
                </a:solidFill>
                <a:effectLst/>
              </a:rPr>
              <a:t>člen </a:t>
            </a:r>
            <a:endParaRPr lang="sl-SI" sz="3200" dirty="0" smtClean="0">
              <a:solidFill>
                <a:schemeClr val="bg1"/>
              </a:solidFill>
              <a:effectLst/>
            </a:endParaRPr>
          </a:p>
          <a:p>
            <a:pPr marL="0" indent="0">
              <a:buClrTx/>
              <a:buNone/>
            </a:pPr>
            <a:r>
              <a:rPr lang="sl-SI" sz="3200" dirty="0" smtClean="0">
                <a:solidFill>
                  <a:schemeClr val="bg1"/>
                </a:solidFill>
                <a:effectLst/>
              </a:rPr>
              <a:t>Načela, predlog, postopnost vodenja postopkov, vrste vzgojnih ukrepov, ukrepanje ob medvrstniškem nasilju, vodenje zapisov, </a:t>
            </a:r>
            <a:r>
              <a:rPr lang="sl-SI" sz="3200" smtClean="0">
                <a:solidFill>
                  <a:schemeClr val="bg1"/>
                </a:solidFill>
                <a:effectLst/>
              </a:rPr>
              <a:t>vzgojni opomini 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86994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C43A615-3D84-4097-9FA4-0187DB4B0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b="1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>IX </a:t>
            </a:r>
            <a:r>
              <a:rPr lang="pl-PL" sz="4000" b="1" dirty="0">
                <a:solidFill>
                  <a:schemeClr val="accent6">
                    <a:lumMod val="75000"/>
                  </a:schemeClr>
                </a:solidFill>
                <a:effectLst/>
              </a:rPr>
              <a:t>UČENCI S POSEBNIMI POTREBAMI</a:t>
            </a:r>
            <a:r>
              <a:rPr lang="sl-SI" sz="4000" b="1" dirty="0">
                <a:solidFill>
                  <a:schemeClr val="accent6">
                    <a:lumMod val="75000"/>
                  </a:schemeClr>
                </a:solidFill>
                <a:effectLst/>
              </a:rPr>
              <a:t/>
            </a:r>
            <a:br>
              <a:rPr lang="sl-SI" sz="4000" b="1" dirty="0">
                <a:solidFill>
                  <a:schemeClr val="accent6">
                    <a:lumMod val="75000"/>
                  </a:schemeClr>
                </a:solidFill>
                <a:effectLst/>
              </a:rPr>
            </a:br>
            <a:endParaRPr lang="sl-SI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072AD4C1-09FD-41ED-A922-9DB6FADED0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2531" y="2514600"/>
            <a:ext cx="9905998" cy="3124201"/>
          </a:xfrm>
        </p:spPr>
        <p:txBody>
          <a:bodyPr>
            <a:normAutofit/>
          </a:bodyPr>
          <a:lstStyle/>
          <a:p>
            <a:pPr marL="0" indent="0" algn="ctr">
              <a:buClrTx/>
              <a:buNone/>
            </a:pPr>
            <a:r>
              <a:rPr lang="sl-SI" sz="3200" dirty="0" smtClean="0">
                <a:solidFill>
                  <a:schemeClr val="bg1"/>
                </a:solidFill>
                <a:effectLst/>
              </a:rPr>
              <a:t>Pravila </a:t>
            </a:r>
            <a:r>
              <a:rPr lang="sl-SI" sz="3200" dirty="0">
                <a:solidFill>
                  <a:schemeClr val="bg1"/>
                </a:solidFill>
                <a:effectLst/>
              </a:rPr>
              <a:t>šolskega reda OŠ Miklavž pri Ormožu s podružnico Kog  se </a:t>
            </a:r>
            <a:r>
              <a:rPr lang="sl-SI" sz="3200" u="sng" dirty="0">
                <a:solidFill>
                  <a:schemeClr val="bg1"/>
                </a:solidFill>
                <a:effectLst/>
              </a:rPr>
              <a:t>smiselno uporabljajo tudi za učence s posebnimi potrebam</a:t>
            </a:r>
            <a:r>
              <a:rPr lang="sl-SI" sz="3200" dirty="0">
                <a:solidFill>
                  <a:schemeClr val="bg1"/>
                </a:solidFill>
                <a:effectLst/>
              </a:rPr>
              <a:t>i, če z vzgojnim oziroma izobraževalnim programom ni drugače </a:t>
            </a:r>
            <a:r>
              <a:rPr lang="sl-SI" sz="3200" dirty="0" smtClean="0">
                <a:solidFill>
                  <a:schemeClr val="bg1"/>
                </a:solidFill>
                <a:effectLst/>
              </a:rPr>
              <a:t>določeno.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604865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C43A615-3D84-4097-9FA4-0187DB4B0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b="1" dirty="0">
                <a:solidFill>
                  <a:schemeClr val="accent6">
                    <a:lumMod val="75000"/>
                  </a:schemeClr>
                </a:solidFill>
                <a:effectLst/>
              </a:rPr>
              <a:t>X SODELOVANJE PRI ZAGOTAVLJANJU POSEBNEGA VARSTVA </a:t>
            </a:r>
            <a:r>
              <a:rPr lang="pl-PL" sz="4000" b="1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>UČENCEV</a:t>
            </a:r>
            <a:endParaRPr lang="sl-SI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Označba mesta vsebine 2">
            <a:extLst>
              <a:ext uri="{FF2B5EF4-FFF2-40B4-BE49-F238E27FC236}">
                <a16:creationId xmlns:a16="http://schemas.microsoft.com/office/drawing/2014/main" id="{072AD4C1-09FD-41ED-A922-9DB6FADED0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13" y="3034861"/>
            <a:ext cx="9905998" cy="3124201"/>
          </a:xfrm>
        </p:spPr>
        <p:txBody>
          <a:bodyPr>
            <a:normAutofit fontScale="92500" lnSpcReduction="20000"/>
          </a:bodyPr>
          <a:lstStyle/>
          <a:p>
            <a:pPr>
              <a:buClrTx/>
            </a:pPr>
            <a:r>
              <a:rPr lang="sl-SI" sz="3200" dirty="0" smtClean="0">
                <a:solidFill>
                  <a:schemeClr val="bg1"/>
                </a:solidFill>
                <a:effectLst/>
              </a:rPr>
              <a:t>69. </a:t>
            </a:r>
            <a:r>
              <a:rPr lang="sl-SI" sz="3200" dirty="0">
                <a:solidFill>
                  <a:schemeClr val="bg1"/>
                </a:solidFill>
                <a:effectLst/>
              </a:rPr>
              <a:t>člen (sodelovanje zavoda pri zagotavljanju zdravstvenega varstva učencev)</a:t>
            </a:r>
          </a:p>
          <a:p>
            <a:pPr>
              <a:buClrTx/>
            </a:pPr>
            <a:r>
              <a:rPr lang="sl-SI" sz="3200" dirty="0" smtClean="0">
                <a:solidFill>
                  <a:schemeClr val="bg1"/>
                </a:solidFill>
                <a:effectLst/>
              </a:rPr>
              <a:t>70. </a:t>
            </a:r>
            <a:r>
              <a:rPr lang="sl-SI" sz="3200" dirty="0">
                <a:solidFill>
                  <a:schemeClr val="bg1"/>
                </a:solidFill>
                <a:effectLst/>
              </a:rPr>
              <a:t>člen (sistematski pregledi in cepljenje)</a:t>
            </a:r>
          </a:p>
          <a:p>
            <a:pPr>
              <a:buClrTx/>
            </a:pPr>
            <a:r>
              <a:rPr lang="sl-SI" sz="3200" dirty="0" smtClean="0">
                <a:solidFill>
                  <a:schemeClr val="bg1"/>
                </a:solidFill>
                <a:effectLst/>
              </a:rPr>
              <a:t>71. </a:t>
            </a:r>
            <a:r>
              <a:rPr lang="sl-SI" sz="3200" dirty="0">
                <a:solidFill>
                  <a:schemeClr val="bg1"/>
                </a:solidFill>
                <a:effectLst/>
              </a:rPr>
              <a:t>člen (zobozdravstvene storitve)</a:t>
            </a:r>
          </a:p>
          <a:p>
            <a:pPr>
              <a:buClrTx/>
            </a:pPr>
            <a:r>
              <a:rPr lang="sl-SI" sz="3200" dirty="0" smtClean="0">
                <a:solidFill>
                  <a:schemeClr val="bg1"/>
                </a:solidFill>
                <a:effectLst/>
              </a:rPr>
              <a:t>72. </a:t>
            </a:r>
            <a:r>
              <a:rPr lang="sl-SI" sz="3200" dirty="0">
                <a:solidFill>
                  <a:schemeClr val="bg1"/>
                </a:solidFill>
                <a:effectLst/>
              </a:rPr>
              <a:t>člen (dolžnost seznanitve)</a:t>
            </a:r>
            <a:endParaRPr lang="sl-SI" sz="3200" dirty="0" smtClean="0">
              <a:solidFill>
                <a:schemeClr val="bg1"/>
              </a:solidFill>
              <a:effectLst/>
            </a:endParaRPr>
          </a:p>
          <a:p>
            <a:pPr>
              <a:buClrTx/>
            </a:pPr>
            <a:r>
              <a:rPr lang="sl-SI" sz="3200" dirty="0" smtClean="0">
                <a:solidFill>
                  <a:schemeClr val="bg1"/>
                </a:solidFill>
                <a:effectLst/>
              </a:rPr>
              <a:t>73. </a:t>
            </a:r>
            <a:r>
              <a:rPr lang="sl-SI" sz="3200" dirty="0">
                <a:solidFill>
                  <a:schemeClr val="bg1"/>
                </a:solidFill>
                <a:effectLst/>
              </a:rPr>
              <a:t>člen (poklicna usmeritev)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11602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C43A615-3D84-4097-9FA4-0187DB4B0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1697" y="493987"/>
            <a:ext cx="9905998" cy="1905000"/>
          </a:xfrm>
        </p:spPr>
        <p:txBody>
          <a:bodyPr>
            <a:normAutofit/>
          </a:bodyPr>
          <a:lstStyle/>
          <a:p>
            <a:r>
              <a:rPr lang="pl-PL" sz="4000" b="1" dirty="0">
                <a:solidFill>
                  <a:schemeClr val="accent6">
                    <a:lumMod val="75000"/>
                  </a:schemeClr>
                </a:solidFill>
                <a:effectLst/>
              </a:rPr>
              <a:t>Xi VARSTVO PRAVIC UČENCA</a:t>
            </a:r>
            <a:endParaRPr lang="sl-SI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Označba mesta vsebine 2">
            <a:extLst>
              <a:ext uri="{FF2B5EF4-FFF2-40B4-BE49-F238E27FC236}">
                <a16:creationId xmlns:a16="http://schemas.microsoft.com/office/drawing/2014/main" id="{072AD4C1-09FD-41ED-A922-9DB6FADED0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2021" y="2208155"/>
            <a:ext cx="9905998" cy="3124201"/>
          </a:xfrm>
        </p:spPr>
        <p:txBody>
          <a:bodyPr>
            <a:normAutofit/>
          </a:bodyPr>
          <a:lstStyle/>
          <a:p>
            <a:pPr>
              <a:buClrTx/>
            </a:pPr>
            <a:r>
              <a:rPr lang="sl-SI" sz="3200" dirty="0" smtClean="0">
                <a:solidFill>
                  <a:schemeClr val="bg1"/>
                </a:solidFill>
                <a:effectLst/>
              </a:rPr>
              <a:t>74. člen</a:t>
            </a:r>
          </a:p>
          <a:p>
            <a:pPr marL="0" indent="0">
              <a:buClrTx/>
              <a:buNone/>
            </a:pPr>
            <a:r>
              <a:rPr lang="sl-SI" sz="3200" dirty="0" smtClean="0">
                <a:solidFill>
                  <a:schemeClr val="bg1"/>
                </a:solidFill>
                <a:effectLst/>
              </a:rPr>
              <a:t>Pravica do pisnega opozorila s strani učenca oz. staršev (30-dnevni rok za odgovor)</a:t>
            </a:r>
            <a:endParaRPr lang="sl-SI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6821" t="8128" r="6521" b="16207"/>
          <a:stretch/>
        </p:blipFill>
        <p:spPr>
          <a:xfrm>
            <a:off x="8240109" y="4342228"/>
            <a:ext cx="3209323" cy="2132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25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C43A615-3D84-4097-9FA4-0187DB4B0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0552" y="21021"/>
            <a:ext cx="3470000" cy="1135116"/>
          </a:xfrm>
        </p:spPr>
        <p:txBody>
          <a:bodyPr>
            <a:normAutofit/>
          </a:bodyPr>
          <a:lstStyle/>
          <a:p>
            <a:r>
              <a:rPr lang="pl-PL" sz="4000" b="1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>Xii priloge</a:t>
            </a:r>
            <a:endParaRPr lang="sl-SI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Označba mesta vsebine 2">
            <a:extLst>
              <a:ext uri="{FF2B5EF4-FFF2-40B4-BE49-F238E27FC236}">
                <a16:creationId xmlns:a16="http://schemas.microsoft.com/office/drawing/2014/main" id="{072AD4C1-09FD-41ED-A922-9DB6FADED0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669" y="2208155"/>
            <a:ext cx="9905998" cy="3124201"/>
          </a:xfrm>
        </p:spPr>
        <p:txBody>
          <a:bodyPr>
            <a:normAutofit fontScale="25000" lnSpcReduction="20000"/>
          </a:bodyPr>
          <a:lstStyle/>
          <a:p>
            <a:pPr>
              <a:buClrTx/>
            </a:pPr>
            <a:r>
              <a:rPr lang="sl-SI" sz="8000" dirty="0">
                <a:solidFill>
                  <a:schemeClr val="bg1"/>
                </a:solidFill>
              </a:rPr>
              <a:t>Priloga 1: Opravičilo</a:t>
            </a:r>
          </a:p>
          <a:p>
            <a:pPr>
              <a:buClrTx/>
            </a:pPr>
            <a:r>
              <a:rPr lang="sl-SI" sz="8000" dirty="0">
                <a:solidFill>
                  <a:schemeClr val="bg1"/>
                </a:solidFill>
              </a:rPr>
              <a:t>Priloga 2: Prosti dan</a:t>
            </a:r>
          </a:p>
          <a:p>
            <a:pPr>
              <a:buClrTx/>
            </a:pPr>
            <a:r>
              <a:rPr lang="sl-SI" sz="8000" dirty="0">
                <a:solidFill>
                  <a:schemeClr val="bg1"/>
                </a:solidFill>
              </a:rPr>
              <a:t>Priloga 3: Vloga za oprostitev obiskovanja obveznih izbirnih predmetov</a:t>
            </a:r>
          </a:p>
          <a:p>
            <a:pPr>
              <a:buClrTx/>
            </a:pPr>
            <a:r>
              <a:rPr lang="sl-SI" sz="8000" dirty="0">
                <a:solidFill>
                  <a:schemeClr val="bg1"/>
                </a:solidFill>
              </a:rPr>
              <a:t>Priloga 4: Izjava</a:t>
            </a:r>
          </a:p>
          <a:p>
            <a:pPr>
              <a:buClrTx/>
            </a:pPr>
            <a:r>
              <a:rPr lang="sl-SI" sz="8000" dirty="0">
                <a:solidFill>
                  <a:schemeClr val="bg1"/>
                </a:solidFill>
              </a:rPr>
              <a:t>Priloga 5: Zapis o uradnem razgovoru</a:t>
            </a:r>
          </a:p>
          <a:p>
            <a:pPr>
              <a:buClrTx/>
            </a:pPr>
            <a:r>
              <a:rPr lang="sl-SI" sz="8000" dirty="0">
                <a:solidFill>
                  <a:schemeClr val="bg1"/>
                </a:solidFill>
              </a:rPr>
              <a:t>Priloga 6: Vprašalnik za samorefleksijo</a:t>
            </a:r>
          </a:p>
          <a:p>
            <a:pPr>
              <a:buClrTx/>
            </a:pPr>
            <a:r>
              <a:rPr lang="sl-SI" sz="8000" dirty="0">
                <a:solidFill>
                  <a:schemeClr val="bg1"/>
                </a:solidFill>
              </a:rPr>
              <a:t>Priloga 7: Zapis o medvrstniškem nasilju</a:t>
            </a:r>
          </a:p>
          <a:p>
            <a:pPr>
              <a:buClrTx/>
            </a:pPr>
            <a:r>
              <a:rPr lang="sl-SI" sz="8000" dirty="0">
                <a:solidFill>
                  <a:schemeClr val="bg1"/>
                </a:solidFill>
              </a:rPr>
              <a:t>Priloga 8: Vzgojni opomin</a:t>
            </a:r>
          </a:p>
          <a:p>
            <a:pPr>
              <a:buClrTx/>
            </a:pPr>
            <a:r>
              <a:rPr lang="sl-SI" sz="8000" dirty="0">
                <a:solidFill>
                  <a:schemeClr val="bg1"/>
                </a:solidFill>
              </a:rPr>
              <a:t>Priloga 9: Predlog razrednika za izrek vzgojnega opomina</a:t>
            </a:r>
          </a:p>
          <a:p>
            <a:pPr>
              <a:buClrTx/>
            </a:pPr>
            <a:r>
              <a:rPr lang="sl-SI" sz="8000" dirty="0">
                <a:solidFill>
                  <a:schemeClr val="bg1"/>
                </a:solidFill>
              </a:rPr>
              <a:t>Priloga 10: Zapisnik o telesni poškodbi</a:t>
            </a:r>
          </a:p>
          <a:p>
            <a:pPr>
              <a:buClrTx/>
            </a:pPr>
            <a:r>
              <a:rPr lang="sl-SI" sz="8000" dirty="0">
                <a:solidFill>
                  <a:schemeClr val="bg1"/>
                </a:solidFill>
              </a:rPr>
              <a:t>Priloga 11: Soglasje staršev o prihajanju v šolo in odhajanju iz nje brez spremstva</a:t>
            </a:r>
          </a:p>
          <a:p>
            <a:pPr>
              <a:buClrTx/>
            </a:pPr>
            <a:r>
              <a:rPr lang="sl-SI" sz="8000" dirty="0">
                <a:solidFill>
                  <a:schemeClr val="bg1"/>
                </a:solidFill>
              </a:rPr>
              <a:t>Priloga 12: Vloga za dodelitev statusa športnika ali učenca umetnika</a:t>
            </a:r>
          </a:p>
          <a:p>
            <a:pPr>
              <a:buClrTx/>
            </a:pPr>
            <a:r>
              <a:rPr lang="sl-SI" sz="8000" dirty="0">
                <a:solidFill>
                  <a:schemeClr val="bg1"/>
                </a:solidFill>
              </a:rPr>
              <a:t>Priloga 13: Potrdilo kluba, društva ipd., za dodelitev statusa učenca športnika ali učenca umetnika</a:t>
            </a:r>
          </a:p>
          <a:p>
            <a:pPr>
              <a:buClrTx/>
            </a:pPr>
            <a:r>
              <a:rPr lang="sl-SI" sz="8000" dirty="0">
                <a:solidFill>
                  <a:schemeClr val="bg1"/>
                </a:solidFill>
              </a:rPr>
              <a:t>Priloga 14: Knjižnični red</a:t>
            </a:r>
          </a:p>
          <a:p>
            <a:pPr>
              <a:buClrTx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51804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1829" y="5372100"/>
            <a:ext cx="3690171" cy="1468800"/>
          </a:xfrm>
        </p:spPr>
        <p:txBody>
          <a:bodyPr>
            <a:noAutofit/>
          </a:bodyPr>
          <a:lstStyle/>
          <a:p>
            <a:pPr algn="ctr"/>
            <a:r>
              <a:rPr lang="sl-SI" sz="2400" dirty="0" smtClean="0">
                <a:solidFill>
                  <a:schemeClr val="accent6">
                    <a:lumMod val="75000"/>
                  </a:schemeClr>
                </a:solidFill>
              </a:rPr>
              <a:t>Hvala za </a:t>
            </a:r>
            <a:br>
              <a:rPr lang="sl-SI" sz="24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sl-SI" sz="2400" dirty="0" smtClean="0">
                <a:solidFill>
                  <a:schemeClr val="accent6">
                    <a:lumMod val="75000"/>
                  </a:schemeClr>
                </a:solidFill>
              </a:rPr>
              <a:t>vašo pozornost!</a:t>
            </a:r>
            <a:endParaRPr lang="sl-SI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42724" y="566678"/>
            <a:ext cx="3696845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l-SI" sz="3600" b="1" dirty="0" smtClean="0">
                <a:solidFill>
                  <a:schemeClr val="accent6">
                    <a:lumMod val="75000"/>
                  </a:schemeClr>
                </a:solidFill>
              </a:rPr>
              <a:t>NAŠ CILJ</a:t>
            </a:r>
          </a:p>
          <a:p>
            <a:pPr algn="ctr"/>
            <a:r>
              <a:rPr lang="sl-SI" sz="3600" b="1" dirty="0">
                <a:solidFill>
                  <a:schemeClr val="accent6">
                    <a:lumMod val="75000"/>
                  </a:schemeClr>
                </a:solidFill>
                <a:cs typeface="Calibri" panose="020F0502020204030204" pitchFamily="34" charset="0"/>
              </a:rPr>
              <a:t>↓</a:t>
            </a:r>
            <a:endParaRPr lang="sl-SI" sz="36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sl-SI" sz="3600" b="1" dirty="0" smtClean="0">
                <a:solidFill>
                  <a:schemeClr val="accent6">
                    <a:lumMod val="75000"/>
                  </a:schemeClr>
                </a:solidFill>
              </a:rPr>
              <a:t>SREČNI OTROCI</a:t>
            </a:r>
          </a:p>
          <a:p>
            <a:pPr algn="ctr"/>
            <a:r>
              <a:rPr lang="sl-SI" sz="3600" b="1" dirty="0" smtClean="0">
                <a:solidFill>
                  <a:schemeClr val="accent6">
                    <a:lumMod val="75000"/>
                  </a:schemeClr>
                </a:solidFill>
                <a:cs typeface="Calibri" panose="020F0502020204030204" pitchFamily="34" charset="0"/>
              </a:rPr>
              <a:t>↓</a:t>
            </a:r>
          </a:p>
          <a:p>
            <a:pPr algn="ctr"/>
            <a:r>
              <a:rPr lang="sl-SI" sz="3600" b="1" dirty="0" smtClean="0">
                <a:solidFill>
                  <a:schemeClr val="accent6">
                    <a:lumMod val="75000"/>
                  </a:schemeClr>
                </a:solidFill>
                <a:cs typeface="Calibri" panose="020F0502020204030204" pitchFamily="34" charset="0"/>
              </a:rPr>
              <a:t>SODELOVANJE </a:t>
            </a:r>
          </a:p>
          <a:p>
            <a:pPr algn="ctr"/>
            <a:r>
              <a:rPr lang="sl-SI" sz="3600" b="1" dirty="0" smtClean="0">
                <a:solidFill>
                  <a:schemeClr val="accent6">
                    <a:lumMod val="75000"/>
                  </a:schemeClr>
                </a:solidFill>
                <a:cs typeface="Calibri" panose="020F0502020204030204" pitchFamily="34" charset="0"/>
              </a:rPr>
              <a:t>POGOVOR</a:t>
            </a:r>
            <a:endParaRPr lang="sl-SI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2241" y="4163400"/>
            <a:ext cx="2352675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943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99412" y="3105834"/>
            <a:ext cx="31197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l-SI" sz="3600" b="1" dirty="0" smtClean="0">
                <a:solidFill>
                  <a:schemeClr val="accent6">
                    <a:lumMod val="75000"/>
                  </a:schemeClr>
                </a:solidFill>
              </a:rPr>
              <a:t>VPRAŠANJA?</a:t>
            </a:r>
            <a:endParaRPr lang="sl-SI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2964" y="3931920"/>
            <a:ext cx="5549036" cy="29260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0319" t="14838" r="11106"/>
          <a:stretch/>
        </p:blipFill>
        <p:spPr>
          <a:xfrm>
            <a:off x="185114" y="105103"/>
            <a:ext cx="6092190" cy="28209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169" y="3019926"/>
            <a:ext cx="655179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l-SI" sz="3600" b="1" dirty="0" smtClean="0">
                <a:solidFill>
                  <a:schemeClr val="accent6">
                    <a:lumMod val="75000"/>
                  </a:schemeClr>
                </a:solidFill>
              </a:rPr>
              <a:t>ZAKAJ?</a:t>
            </a:r>
          </a:p>
          <a:p>
            <a:pPr algn="ctr"/>
            <a:r>
              <a:rPr lang="sl-SI" sz="36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↓</a:t>
            </a:r>
            <a:endParaRPr lang="sl-SI" sz="36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sl-SI" sz="3600" dirty="0" smtClean="0">
                <a:solidFill>
                  <a:schemeClr val="accent6">
                    <a:lumMod val="75000"/>
                  </a:schemeClr>
                </a:solidFill>
              </a:rPr>
              <a:t>pojav prekrškov, ki so v naših</a:t>
            </a:r>
          </a:p>
          <a:p>
            <a:pPr algn="ctr"/>
            <a:r>
              <a:rPr lang="sl-SI" sz="3600" dirty="0" smtClean="0">
                <a:solidFill>
                  <a:schemeClr val="accent6">
                    <a:lumMod val="75000"/>
                  </a:schemeClr>
                </a:solidFill>
              </a:rPr>
              <a:t>obstoječih pravilih manjkali </a:t>
            </a:r>
            <a:endParaRPr lang="sl-SI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00" y="820776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sl-SI" sz="3600" dirty="0" smtClean="0">
                <a:solidFill>
                  <a:schemeClr val="accent6">
                    <a:lumMod val="75000"/>
                  </a:schemeClr>
                </a:solidFill>
              </a:rPr>
              <a:t>POZITIVNA KLIMA</a:t>
            </a:r>
          </a:p>
          <a:p>
            <a:pPr algn="ctr"/>
            <a:r>
              <a:rPr lang="sl-SI" sz="3600" dirty="0">
                <a:solidFill>
                  <a:schemeClr val="accent6">
                    <a:lumMod val="75000"/>
                  </a:schemeClr>
                </a:solidFill>
                <a:cs typeface="Calibri" panose="020F0502020204030204" pitchFamily="34" charset="0"/>
              </a:rPr>
              <a:t>↕</a:t>
            </a:r>
            <a:r>
              <a:rPr lang="sl-SI" sz="3600" dirty="0" smtClean="0">
                <a:solidFill>
                  <a:schemeClr val="accent6">
                    <a:lumMod val="75000"/>
                  </a:schemeClr>
                </a:solidFill>
                <a:cs typeface="Calibri" panose="020F0502020204030204" pitchFamily="34" charset="0"/>
              </a:rPr>
              <a:t> </a:t>
            </a:r>
          </a:p>
          <a:p>
            <a:pPr algn="ctr"/>
            <a:r>
              <a:rPr lang="sl-SI" sz="3600" dirty="0" smtClean="0">
                <a:solidFill>
                  <a:schemeClr val="accent6">
                    <a:lumMod val="75000"/>
                  </a:schemeClr>
                </a:solidFill>
                <a:cs typeface="Calibri" panose="020F0502020204030204" pitchFamily="34" charset="0"/>
              </a:rPr>
              <a:t>ENAKA PRAVILA ZA VSE</a:t>
            </a:r>
            <a:endParaRPr lang="sl-SI" sz="3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2629" y="4830099"/>
            <a:ext cx="2428875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267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50C44E5-7D82-42E7-8DE5-01720EAD7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647" y="-18102"/>
            <a:ext cx="11209997" cy="2241895"/>
          </a:xfrm>
        </p:spPr>
        <p:txBody>
          <a:bodyPr>
            <a:normAutofit fontScale="90000"/>
          </a:bodyPr>
          <a:lstStyle/>
          <a:p>
            <a:r>
              <a:rPr lang="sl-SI" sz="4000" dirty="0">
                <a:solidFill>
                  <a:schemeClr val="accent4">
                    <a:lumMod val="75000"/>
                  </a:schemeClr>
                </a:solidFill>
                <a:effectLst/>
              </a:rPr>
              <a:t/>
            </a:r>
            <a:br>
              <a:rPr lang="sl-SI" sz="4000" dirty="0">
                <a:solidFill>
                  <a:schemeClr val="accent4">
                    <a:lumMod val="75000"/>
                  </a:schemeClr>
                </a:solidFill>
                <a:effectLst/>
              </a:rPr>
            </a:br>
            <a:r>
              <a:rPr lang="sl-SI" sz="4000" dirty="0">
                <a:solidFill>
                  <a:schemeClr val="accent4">
                    <a:lumMod val="75000"/>
                  </a:schemeClr>
                </a:solidFill>
                <a:effectLst/>
              </a:rPr>
              <a:t/>
            </a:r>
            <a:br>
              <a:rPr lang="sl-SI" sz="4000" dirty="0">
                <a:solidFill>
                  <a:schemeClr val="accent4">
                    <a:lumMod val="75000"/>
                  </a:schemeClr>
                </a:solidFill>
                <a:effectLst/>
              </a:rPr>
            </a:br>
            <a:r>
              <a:rPr lang="sl-SI" sz="4000" dirty="0">
                <a:solidFill>
                  <a:schemeClr val="accent4">
                    <a:lumMod val="75000"/>
                  </a:schemeClr>
                </a:solidFill>
                <a:effectLst/>
              </a:rPr>
              <a:t/>
            </a:r>
            <a:br>
              <a:rPr lang="sl-SI" sz="4000" dirty="0">
                <a:solidFill>
                  <a:schemeClr val="accent4">
                    <a:lumMod val="75000"/>
                  </a:schemeClr>
                </a:solidFill>
                <a:effectLst/>
              </a:rPr>
            </a:br>
            <a:r>
              <a:rPr lang="sl-SI" sz="4000" b="1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>I splošne določbe</a:t>
            </a:r>
            <a:r>
              <a:rPr lang="sl-SI" b="1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sl-SI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sl-SI" b="1" dirty="0"/>
              <a:t/>
            </a:r>
            <a:br>
              <a:rPr lang="sl-SI" b="1" dirty="0"/>
            </a:br>
            <a:r>
              <a:rPr lang="sl-SI" dirty="0"/>
              <a:t/>
            </a:r>
            <a:br>
              <a:rPr lang="sl-SI" dirty="0"/>
            </a:b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083972DD-37C8-4E38-837B-7072CBBD7D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3646" y="2223793"/>
            <a:ext cx="11209997" cy="4164433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sl-SI" dirty="0">
                <a:solidFill>
                  <a:schemeClr val="accent4">
                    <a:lumMod val="75000"/>
                  </a:schemeClr>
                </a:solidFill>
                <a:effectLst/>
              </a:rPr>
              <a:t>	</a:t>
            </a:r>
          </a:p>
          <a:p>
            <a:endParaRPr lang="sl-SI" dirty="0">
              <a:solidFill>
                <a:schemeClr val="accent4">
                  <a:lumMod val="75000"/>
                </a:schemeClr>
              </a:solidFill>
              <a:effectLst/>
            </a:endParaRPr>
          </a:p>
          <a:p>
            <a:pPr marL="0" indent="0">
              <a:buNone/>
            </a:pPr>
            <a:r>
              <a:rPr lang="sl-SI" sz="4100" dirty="0" smtClean="0">
                <a:solidFill>
                  <a:schemeClr val="bg1"/>
                </a:solidFill>
                <a:effectLst/>
              </a:rPr>
              <a:t>pravila opredeljujejo:</a:t>
            </a:r>
          </a:p>
          <a:p>
            <a:pPr>
              <a:buClrTx/>
              <a:buFont typeface="Wingdings" panose="05000000000000000000" pitchFamily="2" charset="2"/>
              <a:buChar char="ü"/>
            </a:pPr>
            <a:r>
              <a:rPr lang="sl-SI" sz="4100" dirty="0" smtClean="0">
                <a:solidFill>
                  <a:schemeClr val="bg1"/>
                </a:solidFill>
                <a:effectLst/>
              </a:rPr>
              <a:t>dolžnosti </a:t>
            </a:r>
            <a:r>
              <a:rPr lang="sl-SI" sz="4100" dirty="0">
                <a:solidFill>
                  <a:schemeClr val="bg1"/>
                </a:solidFill>
                <a:effectLst/>
              </a:rPr>
              <a:t>in odgovornosti učencev, </a:t>
            </a:r>
            <a:endParaRPr lang="sl-SI" sz="4100" dirty="0" smtClean="0">
              <a:solidFill>
                <a:schemeClr val="bg1"/>
              </a:solidFill>
              <a:effectLst/>
            </a:endParaRPr>
          </a:p>
          <a:p>
            <a:pPr>
              <a:buClrTx/>
              <a:buFont typeface="Wingdings" panose="05000000000000000000" pitchFamily="2" charset="2"/>
              <a:buChar char="ü"/>
            </a:pPr>
            <a:r>
              <a:rPr lang="sl-SI" sz="4100" dirty="0" smtClean="0">
                <a:solidFill>
                  <a:schemeClr val="bg1"/>
                </a:solidFill>
                <a:effectLst/>
              </a:rPr>
              <a:t>načine </a:t>
            </a:r>
            <a:r>
              <a:rPr lang="sl-SI" sz="4100" dirty="0">
                <a:solidFill>
                  <a:schemeClr val="bg1"/>
                </a:solidFill>
                <a:effectLst/>
              </a:rPr>
              <a:t>zagotavljanja varnosti, </a:t>
            </a:r>
            <a:endParaRPr lang="sl-SI" sz="4100" dirty="0" smtClean="0">
              <a:solidFill>
                <a:schemeClr val="bg1"/>
              </a:solidFill>
              <a:effectLst/>
            </a:endParaRPr>
          </a:p>
          <a:p>
            <a:pPr>
              <a:buClrTx/>
              <a:buFont typeface="Wingdings" panose="05000000000000000000" pitchFamily="2" charset="2"/>
              <a:buChar char="ü"/>
            </a:pPr>
            <a:r>
              <a:rPr lang="sl-SI" sz="4100" dirty="0" smtClean="0">
                <a:solidFill>
                  <a:schemeClr val="bg1"/>
                </a:solidFill>
                <a:effectLst/>
              </a:rPr>
              <a:t>pravila </a:t>
            </a:r>
            <a:r>
              <a:rPr lang="sl-SI" sz="4100" dirty="0">
                <a:solidFill>
                  <a:schemeClr val="bg1"/>
                </a:solidFill>
                <a:effectLst/>
              </a:rPr>
              <a:t>obnašanja in ravnanja, </a:t>
            </a:r>
            <a:endParaRPr lang="sl-SI" sz="4100" dirty="0" smtClean="0">
              <a:solidFill>
                <a:schemeClr val="bg1"/>
              </a:solidFill>
              <a:effectLst/>
            </a:endParaRPr>
          </a:p>
          <a:p>
            <a:pPr>
              <a:buClrTx/>
              <a:buFont typeface="Wingdings" panose="05000000000000000000" pitchFamily="2" charset="2"/>
              <a:buChar char="ü"/>
            </a:pPr>
            <a:r>
              <a:rPr lang="sl-SI" sz="4100" dirty="0" smtClean="0">
                <a:solidFill>
                  <a:schemeClr val="bg1"/>
                </a:solidFill>
                <a:effectLst/>
              </a:rPr>
              <a:t>kršitve</a:t>
            </a:r>
            <a:r>
              <a:rPr lang="sl-SI" sz="4100" dirty="0">
                <a:solidFill>
                  <a:schemeClr val="bg1"/>
                </a:solidFill>
                <a:effectLst/>
              </a:rPr>
              <a:t>, postopke in ukrepe v primeru kršitev pravil, </a:t>
            </a:r>
            <a:endParaRPr lang="sl-SI" sz="4100" dirty="0" smtClean="0">
              <a:solidFill>
                <a:schemeClr val="bg1"/>
              </a:solidFill>
              <a:effectLst/>
            </a:endParaRPr>
          </a:p>
          <a:p>
            <a:pPr>
              <a:buClrTx/>
              <a:buFont typeface="Wingdings" panose="05000000000000000000" pitchFamily="2" charset="2"/>
              <a:buChar char="ü"/>
            </a:pPr>
            <a:r>
              <a:rPr lang="sl-SI" sz="4100" dirty="0" smtClean="0">
                <a:solidFill>
                  <a:schemeClr val="bg1"/>
                </a:solidFill>
                <a:effectLst/>
              </a:rPr>
              <a:t>organiziranost </a:t>
            </a:r>
            <a:r>
              <a:rPr lang="sl-SI" sz="4100" dirty="0">
                <a:solidFill>
                  <a:schemeClr val="bg1"/>
                </a:solidFill>
                <a:effectLst/>
              </a:rPr>
              <a:t>učencev, </a:t>
            </a:r>
            <a:endParaRPr lang="sl-SI" sz="4100" dirty="0" smtClean="0">
              <a:solidFill>
                <a:schemeClr val="bg1"/>
              </a:solidFill>
              <a:effectLst/>
            </a:endParaRPr>
          </a:p>
          <a:p>
            <a:pPr>
              <a:buClrTx/>
              <a:buFont typeface="Wingdings" panose="05000000000000000000" pitchFamily="2" charset="2"/>
              <a:buChar char="ü"/>
            </a:pPr>
            <a:r>
              <a:rPr lang="sl-SI" sz="4100" dirty="0" smtClean="0">
                <a:solidFill>
                  <a:schemeClr val="bg1"/>
                </a:solidFill>
                <a:effectLst/>
              </a:rPr>
              <a:t>opravičevanje </a:t>
            </a:r>
            <a:r>
              <a:rPr lang="sl-SI" sz="4100" dirty="0">
                <a:solidFill>
                  <a:schemeClr val="bg1"/>
                </a:solidFill>
                <a:effectLst/>
              </a:rPr>
              <a:t>odsotnosti ter </a:t>
            </a:r>
            <a:endParaRPr lang="sl-SI" sz="4100" dirty="0" smtClean="0">
              <a:solidFill>
                <a:schemeClr val="bg1"/>
              </a:solidFill>
              <a:effectLst/>
            </a:endParaRPr>
          </a:p>
          <a:p>
            <a:pPr>
              <a:buClrTx/>
              <a:buFont typeface="Wingdings" panose="05000000000000000000" pitchFamily="2" charset="2"/>
              <a:buChar char="ü"/>
            </a:pPr>
            <a:r>
              <a:rPr lang="sl-SI" sz="4100" dirty="0" smtClean="0">
                <a:solidFill>
                  <a:schemeClr val="bg1"/>
                </a:solidFill>
                <a:effectLst/>
              </a:rPr>
              <a:t>sodelovanje </a:t>
            </a:r>
            <a:r>
              <a:rPr lang="sl-SI" sz="4100" dirty="0">
                <a:solidFill>
                  <a:schemeClr val="bg1"/>
                </a:solidFill>
                <a:effectLst/>
              </a:rPr>
              <a:t>pri zagotavljanju zdravstvenega varstva učencev.</a:t>
            </a:r>
          </a:p>
          <a:p>
            <a:endParaRPr lang="sl-SI" dirty="0">
              <a:solidFill>
                <a:schemeClr val="accent4">
                  <a:lumMod val="75000"/>
                </a:schemeClr>
              </a:solidFill>
              <a:effectLst/>
            </a:endParaRPr>
          </a:p>
          <a:p>
            <a:endParaRPr lang="sl-SI" dirty="0">
              <a:solidFill>
                <a:schemeClr val="accent4">
                  <a:lumMod val="75000"/>
                </a:schemeClr>
              </a:solidFill>
              <a:effectLst/>
            </a:endParaRPr>
          </a:p>
          <a:p>
            <a:endParaRPr lang="sl-SI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20702" b="26316"/>
          <a:stretch/>
        </p:blipFill>
        <p:spPr>
          <a:xfrm>
            <a:off x="7391400" y="0"/>
            <a:ext cx="4800600" cy="1725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73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50C44E5-7D82-42E7-8DE5-01720EAD7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647" y="-175758"/>
            <a:ext cx="11209997" cy="2241895"/>
          </a:xfrm>
        </p:spPr>
        <p:txBody>
          <a:bodyPr>
            <a:normAutofit fontScale="90000"/>
          </a:bodyPr>
          <a:lstStyle/>
          <a:p>
            <a:r>
              <a:rPr lang="sl-SI" sz="4000" dirty="0">
                <a:solidFill>
                  <a:schemeClr val="accent4">
                    <a:lumMod val="75000"/>
                  </a:schemeClr>
                </a:solidFill>
                <a:effectLst/>
              </a:rPr>
              <a:t/>
            </a:r>
            <a:br>
              <a:rPr lang="sl-SI" sz="4000" dirty="0">
                <a:solidFill>
                  <a:schemeClr val="accent4">
                    <a:lumMod val="75000"/>
                  </a:schemeClr>
                </a:solidFill>
                <a:effectLst/>
              </a:rPr>
            </a:br>
            <a:r>
              <a:rPr lang="sl-SI" sz="4000" dirty="0">
                <a:solidFill>
                  <a:schemeClr val="accent4">
                    <a:lumMod val="75000"/>
                  </a:schemeClr>
                </a:solidFill>
                <a:effectLst/>
              </a:rPr>
              <a:t/>
            </a:r>
            <a:br>
              <a:rPr lang="sl-SI" sz="4000" dirty="0">
                <a:solidFill>
                  <a:schemeClr val="accent4">
                    <a:lumMod val="75000"/>
                  </a:schemeClr>
                </a:solidFill>
                <a:effectLst/>
              </a:rPr>
            </a:br>
            <a:r>
              <a:rPr lang="sl-SI" sz="4000" dirty="0">
                <a:solidFill>
                  <a:schemeClr val="accent4">
                    <a:lumMod val="75000"/>
                  </a:schemeClr>
                </a:solidFill>
                <a:effectLst/>
              </a:rPr>
              <a:t/>
            </a:r>
            <a:br>
              <a:rPr lang="sl-SI" sz="4000" dirty="0">
                <a:solidFill>
                  <a:schemeClr val="accent4">
                    <a:lumMod val="75000"/>
                  </a:schemeClr>
                </a:solidFill>
                <a:effectLst/>
              </a:rPr>
            </a:br>
            <a:r>
              <a:rPr lang="sl-SI" sz="4000" b="1" dirty="0">
                <a:solidFill>
                  <a:schemeClr val="accent6">
                    <a:lumMod val="75000"/>
                  </a:schemeClr>
                </a:solidFill>
                <a:effectLst/>
              </a:rPr>
              <a:t>II DOLŽNOSTI IN ODGOVORNOSTI UČENCEV IN STARŠEV</a:t>
            </a:r>
            <a:r>
              <a:rPr lang="sl-SI" b="1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sl-SI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sl-SI" b="1" dirty="0"/>
              <a:t/>
            </a:r>
            <a:br>
              <a:rPr lang="sl-SI" b="1" dirty="0"/>
            </a:br>
            <a:r>
              <a:rPr lang="sl-SI" dirty="0"/>
              <a:t/>
            </a:r>
            <a:br>
              <a:rPr lang="sl-SI" dirty="0"/>
            </a:b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083972DD-37C8-4E38-837B-7072CBBD7D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742" y="984931"/>
            <a:ext cx="11209997" cy="55315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dirty="0">
                <a:solidFill>
                  <a:schemeClr val="accent4">
                    <a:lumMod val="75000"/>
                  </a:schemeClr>
                </a:solidFill>
                <a:effectLst/>
              </a:rPr>
              <a:t>	</a:t>
            </a:r>
          </a:p>
          <a:p>
            <a:pPr marL="0" lvl="0" indent="0">
              <a:buNone/>
            </a:pPr>
            <a:r>
              <a:rPr lang="sl-SI" sz="3200" dirty="0">
                <a:solidFill>
                  <a:schemeClr val="bg1"/>
                </a:solidFill>
                <a:effectLst/>
              </a:rPr>
              <a:t>3</a:t>
            </a:r>
            <a:r>
              <a:rPr lang="sl-SI" sz="3200" dirty="0" smtClean="0">
                <a:solidFill>
                  <a:schemeClr val="bg1"/>
                </a:solidFill>
                <a:effectLst/>
              </a:rPr>
              <a:t>. </a:t>
            </a:r>
            <a:r>
              <a:rPr lang="sl-SI" sz="3200" dirty="0">
                <a:solidFill>
                  <a:schemeClr val="bg1"/>
                </a:solidFill>
                <a:effectLst/>
              </a:rPr>
              <a:t>člen (pravice učencev)</a:t>
            </a:r>
          </a:p>
          <a:p>
            <a:pPr marL="0" lvl="0" indent="0">
              <a:buNone/>
            </a:pPr>
            <a:r>
              <a:rPr lang="sl-SI" sz="3200" dirty="0">
                <a:solidFill>
                  <a:schemeClr val="bg1"/>
                </a:solidFill>
                <a:effectLst/>
              </a:rPr>
              <a:t>4</a:t>
            </a:r>
            <a:r>
              <a:rPr lang="sl-SI" sz="3200" dirty="0" smtClean="0">
                <a:solidFill>
                  <a:schemeClr val="bg1"/>
                </a:solidFill>
                <a:effectLst/>
              </a:rPr>
              <a:t>. </a:t>
            </a:r>
            <a:r>
              <a:rPr lang="sl-SI" sz="3200" dirty="0">
                <a:solidFill>
                  <a:schemeClr val="bg1"/>
                </a:solidFill>
                <a:effectLst/>
              </a:rPr>
              <a:t>člen (dolžnosti oz. odgovornosti učencev) </a:t>
            </a:r>
          </a:p>
          <a:p>
            <a:pPr marL="0" lvl="0" indent="0">
              <a:buNone/>
            </a:pPr>
            <a:r>
              <a:rPr lang="sl-SI" sz="3200" dirty="0" smtClean="0">
                <a:solidFill>
                  <a:schemeClr val="bg1"/>
                </a:solidFill>
                <a:effectLst/>
              </a:rPr>
              <a:t>5. </a:t>
            </a:r>
            <a:r>
              <a:rPr lang="sl-SI" sz="3200" dirty="0">
                <a:solidFill>
                  <a:schemeClr val="bg1"/>
                </a:solidFill>
                <a:effectLst/>
              </a:rPr>
              <a:t>člen (pravice staršev) </a:t>
            </a:r>
          </a:p>
          <a:p>
            <a:pPr marL="0" indent="0">
              <a:buNone/>
            </a:pPr>
            <a:r>
              <a:rPr lang="sl-SI" sz="3200" dirty="0">
                <a:solidFill>
                  <a:schemeClr val="bg1"/>
                </a:solidFill>
                <a:effectLst/>
              </a:rPr>
              <a:t>6</a:t>
            </a:r>
            <a:r>
              <a:rPr lang="sl-SI" sz="3200" dirty="0" smtClean="0">
                <a:solidFill>
                  <a:schemeClr val="bg1"/>
                </a:solidFill>
                <a:effectLst/>
              </a:rPr>
              <a:t>. </a:t>
            </a:r>
            <a:r>
              <a:rPr lang="sl-SI" sz="3200" dirty="0">
                <a:solidFill>
                  <a:schemeClr val="bg1"/>
                </a:solidFill>
                <a:effectLst/>
              </a:rPr>
              <a:t>člen (odgovornost, dolžnosti staršev) </a:t>
            </a:r>
            <a:endParaRPr lang="sl-SI" sz="3200" dirty="0" smtClean="0">
              <a:solidFill>
                <a:schemeClr val="bg1"/>
              </a:solidFill>
              <a:effectLst/>
            </a:endParaRPr>
          </a:p>
          <a:p>
            <a:endParaRPr lang="sl-SI" dirty="0">
              <a:solidFill>
                <a:schemeClr val="accent4">
                  <a:lumMod val="75000"/>
                </a:schemeClr>
              </a:solidFill>
              <a:effectLst/>
            </a:endParaRPr>
          </a:p>
          <a:p>
            <a:endParaRPr lang="sl-SI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8508" y="3636654"/>
            <a:ext cx="3486857" cy="2879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41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50C44E5-7D82-42E7-8DE5-01720EAD7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647" y="-175758"/>
            <a:ext cx="11209997" cy="2241895"/>
          </a:xfrm>
        </p:spPr>
        <p:txBody>
          <a:bodyPr>
            <a:normAutofit fontScale="90000"/>
          </a:bodyPr>
          <a:lstStyle/>
          <a:p>
            <a:r>
              <a:rPr lang="sl-SI" sz="4000" dirty="0">
                <a:solidFill>
                  <a:schemeClr val="accent4">
                    <a:lumMod val="75000"/>
                  </a:schemeClr>
                </a:solidFill>
                <a:effectLst/>
              </a:rPr>
              <a:t/>
            </a:r>
            <a:br>
              <a:rPr lang="sl-SI" sz="4000" dirty="0">
                <a:solidFill>
                  <a:schemeClr val="accent4">
                    <a:lumMod val="75000"/>
                  </a:schemeClr>
                </a:solidFill>
                <a:effectLst/>
              </a:rPr>
            </a:br>
            <a:r>
              <a:rPr lang="sl-SI" sz="4000" dirty="0">
                <a:solidFill>
                  <a:schemeClr val="accent4">
                    <a:lumMod val="75000"/>
                  </a:schemeClr>
                </a:solidFill>
                <a:effectLst/>
              </a:rPr>
              <a:t/>
            </a:r>
            <a:br>
              <a:rPr lang="sl-SI" sz="4000" dirty="0">
                <a:solidFill>
                  <a:schemeClr val="accent4">
                    <a:lumMod val="75000"/>
                  </a:schemeClr>
                </a:solidFill>
                <a:effectLst/>
              </a:rPr>
            </a:br>
            <a:r>
              <a:rPr lang="sl-SI" sz="4000" dirty="0">
                <a:solidFill>
                  <a:schemeClr val="accent4">
                    <a:lumMod val="75000"/>
                  </a:schemeClr>
                </a:solidFill>
                <a:effectLst/>
              </a:rPr>
              <a:t/>
            </a:r>
            <a:br>
              <a:rPr lang="sl-SI" sz="4000" dirty="0">
                <a:solidFill>
                  <a:schemeClr val="accent4">
                    <a:lumMod val="75000"/>
                  </a:schemeClr>
                </a:solidFill>
                <a:effectLst/>
              </a:rPr>
            </a:br>
            <a:r>
              <a:rPr lang="sl-SI" sz="4000" b="1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>Iii načini zagotavljanja varnosti</a:t>
            </a:r>
            <a:r>
              <a:rPr lang="sl-SI" b="1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sl-SI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sl-SI" b="1" dirty="0"/>
              <a:t/>
            </a:r>
            <a:br>
              <a:rPr lang="sl-SI" b="1" dirty="0"/>
            </a:br>
            <a:r>
              <a:rPr lang="sl-SI" dirty="0"/>
              <a:t/>
            </a:r>
            <a:br>
              <a:rPr lang="sl-SI" dirty="0"/>
            </a:b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083972DD-37C8-4E38-837B-7072CBBD7D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8300" y="1754449"/>
            <a:ext cx="11209997" cy="553155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l-SI" dirty="0">
                <a:solidFill>
                  <a:schemeClr val="accent4">
                    <a:lumMod val="75000"/>
                  </a:schemeClr>
                </a:solidFill>
                <a:effectLst/>
              </a:rPr>
              <a:t>	</a:t>
            </a:r>
          </a:p>
          <a:p>
            <a:pPr marL="0" lvl="0" indent="0">
              <a:buNone/>
            </a:pPr>
            <a:r>
              <a:rPr lang="sl-SI" sz="3200" dirty="0">
                <a:solidFill>
                  <a:schemeClr val="bg1"/>
                </a:solidFill>
                <a:effectLst/>
              </a:rPr>
              <a:t>7</a:t>
            </a:r>
            <a:r>
              <a:rPr lang="sl-SI" sz="3200" dirty="0" smtClean="0">
                <a:solidFill>
                  <a:schemeClr val="bg1"/>
                </a:solidFill>
                <a:effectLst/>
              </a:rPr>
              <a:t>. </a:t>
            </a:r>
            <a:r>
              <a:rPr lang="sl-SI" sz="3200" dirty="0">
                <a:solidFill>
                  <a:schemeClr val="bg1"/>
                </a:solidFill>
                <a:effectLst/>
              </a:rPr>
              <a:t>člen </a:t>
            </a:r>
            <a:r>
              <a:rPr lang="sl-SI" sz="3200" dirty="0" smtClean="0">
                <a:solidFill>
                  <a:schemeClr val="bg1"/>
                </a:solidFill>
                <a:effectLst/>
              </a:rPr>
              <a:t>(zagotavljanje varnosti)</a:t>
            </a:r>
            <a:endParaRPr lang="sl-SI" sz="3200" dirty="0">
              <a:solidFill>
                <a:schemeClr val="bg1"/>
              </a:solidFill>
              <a:effectLst/>
            </a:endParaRPr>
          </a:p>
          <a:p>
            <a:pPr marL="0" lvl="0" indent="0">
              <a:buNone/>
            </a:pPr>
            <a:r>
              <a:rPr lang="sl-SI" sz="3200" dirty="0">
                <a:solidFill>
                  <a:schemeClr val="bg1"/>
                </a:solidFill>
                <a:effectLst/>
              </a:rPr>
              <a:t>8</a:t>
            </a:r>
            <a:r>
              <a:rPr lang="sl-SI" sz="3200" dirty="0" smtClean="0">
                <a:solidFill>
                  <a:schemeClr val="bg1"/>
                </a:solidFill>
                <a:effectLst/>
              </a:rPr>
              <a:t>. </a:t>
            </a:r>
            <a:r>
              <a:rPr lang="sl-SI" sz="3200" dirty="0">
                <a:solidFill>
                  <a:schemeClr val="bg1"/>
                </a:solidFill>
                <a:effectLst/>
              </a:rPr>
              <a:t>člen </a:t>
            </a:r>
            <a:r>
              <a:rPr lang="sl-SI" sz="3200" dirty="0" smtClean="0">
                <a:solidFill>
                  <a:schemeClr val="bg1"/>
                </a:solidFill>
                <a:effectLst/>
              </a:rPr>
              <a:t>(varnost v šoli)</a:t>
            </a:r>
            <a:r>
              <a:rPr lang="sl-SI" sz="3200" dirty="0">
                <a:solidFill>
                  <a:schemeClr val="bg1"/>
                </a:solidFill>
                <a:effectLst/>
              </a:rPr>
              <a:t> </a:t>
            </a:r>
          </a:p>
          <a:p>
            <a:pPr marL="0" lvl="0" indent="0">
              <a:buNone/>
            </a:pPr>
            <a:r>
              <a:rPr lang="sl-SI" sz="3200" dirty="0">
                <a:solidFill>
                  <a:schemeClr val="bg1"/>
                </a:solidFill>
                <a:effectLst/>
              </a:rPr>
              <a:t>9</a:t>
            </a:r>
            <a:r>
              <a:rPr lang="sl-SI" sz="3200" dirty="0" smtClean="0">
                <a:solidFill>
                  <a:schemeClr val="bg1"/>
                </a:solidFill>
                <a:effectLst/>
              </a:rPr>
              <a:t>. </a:t>
            </a:r>
            <a:r>
              <a:rPr lang="sl-SI" sz="3200" dirty="0">
                <a:solidFill>
                  <a:schemeClr val="bg1"/>
                </a:solidFill>
                <a:effectLst/>
              </a:rPr>
              <a:t>člen (preventivni ukrepi pri zagotavljanju varnosti) </a:t>
            </a:r>
          </a:p>
          <a:p>
            <a:pPr marL="0" indent="0">
              <a:buNone/>
            </a:pPr>
            <a:r>
              <a:rPr lang="sl-SI" sz="3200" dirty="0" smtClean="0">
                <a:solidFill>
                  <a:schemeClr val="bg1"/>
                </a:solidFill>
                <a:effectLst/>
              </a:rPr>
              <a:t>10. </a:t>
            </a:r>
            <a:r>
              <a:rPr lang="sl-SI" sz="3200" dirty="0">
                <a:solidFill>
                  <a:schemeClr val="bg1"/>
                </a:solidFill>
                <a:effectLst/>
              </a:rPr>
              <a:t>člen (aktivni ukrepi pri zagotavljanju varnosti) </a:t>
            </a:r>
            <a:endParaRPr lang="sl-SI" sz="3200" dirty="0" smtClean="0">
              <a:solidFill>
                <a:schemeClr val="bg1"/>
              </a:solidFill>
              <a:effectLst/>
            </a:endParaRPr>
          </a:p>
          <a:p>
            <a:pPr marL="0" indent="0">
              <a:buNone/>
            </a:pPr>
            <a:r>
              <a:rPr lang="sl-SI" sz="3200" dirty="0" smtClean="0">
                <a:solidFill>
                  <a:schemeClr val="bg1"/>
                </a:solidFill>
                <a:effectLst/>
              </a:rPr>
              <a:t>11. </a:t>
            </a:r>
            <a:r>
              <a:rPr lang="sl-SI" sz="3200" dirty="0">
                <a:solidFill>
                  <a:schemeClr val="bg1"/>
                </a:solidFill>
                <a:effectLst/>
              </a:rPr>
              <a:t>člen (ukrepi za varnost na zunanjih površinah šole - podaljšano bivanje, varstvo </a:t>
            </a:r>
            <a:r>
              <a:rPr lang="sl-SI" sz="3200" dirty="0" smtClean="0">
                <a:solidFill>
                  <a:schemeClr val="bg1"/>
                </a:solidFill>
                <a:effectLst/>
              </a:rPr>
              <a:t>vozačev)</a:t>
            </a:r>
          </a:p>
          <a:p>
            <a:pPr marL="0" indent="0">
              <a:buNone/>
            </a:pPr>
            <a:r>
              <a:rPr lang="sl-SI" sz="3200" dirty="0" smtClean="0">
                <a:solidFill>
                  <a:schemeClr val="bg1"/>
                </a:solidFill>
                <a:effectLst/>
              </a:rPr>
              <a:t>12. </a:t>
            </a:r>
            <a:r>
              <a:rPr lang="sl-SI" sz="3200" dirty="0">
                <a:solidFill>
                  <a:schemeClr val="bg1"/>
                </a:solidFill>
                <a:effectLst/>
              </a:rPr>
              <a:t>člen (opozorila, ki jih učenci izrekajo učiteljem in vodstvu </a:t>
            </a:r>
            <a:r>
              <a:rPr lang="sl-SI" sz="3200" dirty="0" smtClean="0">
                <a:solidFill>
                  <a:schemeClr val="bg1"/>
                </a:solidFill>
                <a:effectLst/>
              </a:rPr>
              <a:t>šole)</a:t>
            </a:r>
          </a:p>
          <a:p>
            <a:pPr marL="0" indent="0">
              <a:buNone/>
            </a:pPr>
            <a:r>
              <a:rPr lang="sl-SI" sz="3200" dirty="0" smtClean="0">
                <a:solidFill>
                  <a:schemeClr val="bg1"/>
                </a:solidFill>
                <a:effectLst/>
              </a:rPr>
              <a:t>13. </a:t>
            </a:r>
            <a:r>
              <a:rPr lang="sl-SI" sz="3200" dirty="0">
                <a:solidFill>
                  <a:schemeClr val="bg1"/>
                </a:solidFill>
                <a:effectLst/>
              </a:rPr>
              <a:t>člen (posebno varstvo </a:t>
            </a:r>
            <a:r>
              <a:rPr lang="sl-SI" sz="3200" dirty="0" smtClean="0">
                <a:solidFill>
                  <a:schemeClr val="bg1"/>
                </a:solidFill>
                <a:effectLst/>
              </a:rPr>
              <a:t>učencev)</a:t>
            </a:r>
            <a:endParaRPr lang="sl-SI" sz="3200" dirty="0">
              <a:solidFill>
                <a:schemeClr val="bg1"/>
              </a:solidFill>
              <a:effectLst/>
            </a:endParaRPr>
          </a:p>
          <a:p>
            <a:endParaRPr lang="sl-SI" dirty="0">
              <a:solidFill>
                <a:schemeClr val="accent4">
                  <a:lumMod val="75000"/>
                </a:schemeClr>
              </a:solidFill>
              <a:effectLst/>
            </a:endParaRP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359055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50C44E5-7D82-42E7-8DE5-01720EAD7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647" y="-175758"/>
            <a:ext cx="11209997" cy="2241895"/>
          </a:xfrm>
        </p:spPr>
        <p:txBody>
          <a:bodyPr>
            <a:normAutofit fontScale="90000"/>
          </a:bodyPr>
          <a:lstStyle/>
          <a:p>
            <a:r>
              <a:rPr lang="sl-SI" sz="4000" dirty="0">
                <a:solidFill>
                  <a:schemeClr val="accent4">
                    <a:lumMod val="75000"/>
                  </a:schemeClr>
                </a:solidFill>
                <a:effectLst/>
              </a:rPr>
              <a:t/>
            </a:r>
            <a:br>
              <a:rPr lang="sl-SI" sz="4000" dirty="0">
                <a:solidFill>
                  <a:schemeClr val="accent4">
                    <a:lumMod val="75000"/>
                  </a:schemeClr>
                </a:solidFill>
                <a:effectLst/>
              </a:rPr>
            </a:br>
            <a:r>
              <a:rPr lang="sl-SI" sz="4000" dirty="0">
                <a:solidFill>
                  <a:schemeClr val="accent4">
                    <a:lumMod val="75000"/>
                  </a:schemeClr>
                </a:solidFill>
                <a:effectLst/>
              </a:rPr>
              <a:t/>
            </a:r>
            <a:br>
              <a:rPr lang="sl-SI" sz="4000" dirty="0">
                <a:solidFill>
                  <a:schemeClr val="accent4">
                    <a:lumMod val="75000"/>
                  </a:schemeClr>
                </a:solidFill>
                <a:effectLst/>
              </a:rPr>
            </a:br>
            <a:r>
              <a:rPr lang="sl-SI" sz="4000" dirty="0">
                <a:solidFill>
                  <a:schemeClr val="accent4">
                    <a:lumMod val="75000"/>
                  </a:schemeClr>
                </a:solidFill>
                <a:effectLst/>
              </a:rPr>
              <a:t/>
            </a:r>
            <a:br>
              <a:rPr lang="sl-SI" sz="4000" dirty="0">
                <a:solidFill>
                  <a:schemeClr val="accent4">
                    <a:lumMod val="75000"/>
                  </a:schemeClr>
                </a:solidFill>
                <a:effectLst/>
              </a:rPr>
            </a:br>
            <a:r>
              <a:rPr lang="sl-SI" sz="4000" b="1" dirty="0">
                <a:solidFill>
                  <a:schemeClr val="accent6">
                    <a:lumMod val="75000"/>
                  </a:schemeClr>
                </a:solidFill>
                <a:effectLst/>
              </a:rPr>
              <a:t>Iv ORGANIZIRANOST UČENCEV</a:t>
            </a:r>
            <a:r>
              <a:rPr lang="sl-SI" b="1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sl-SI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sl-SI" b="1" dirty="0"/>
              <a:t/>
            </a:r>
            <a:br>
              <a:rPr lang="sl-SI" b="1" dirty="0"/>
            </a:br>
            <a:r>
              <a:rPr lang="sl-SI" dirty="0"/>
              <a:t/>
            </a:r>
            <a:br>
              <a:rPr lang="sl-SI" dirty="0"/>
            </a:b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083972DD-37C8-4E38-837B-7072CBBD7D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3646" y="1565263"/>
            <a:ext cx="11209997" cy="55315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dirty="0">
                <a:solidFill>
                  <a:schemeClr val="accent4">
                    <a:lumMod val="75000"/>
                  </a:schemeClr>
                </a:solidFill>
                <a:effectLst/>
              </a:rPr>
              <a:t>	</a:t>
            </a:r>
          </a:p>
          <a:p>
            <a:pPr marL="0" lvl="0" indent="0">
              <a:buNone/>
            </a:pPr>
            <a:r>
              <a:rPr lang="sl-SI" sz="3200" dirty="0" smtClean="0">
                <a:solidFill>
                  <a:schemeClr val="bg1"/>
                </a:solidFill>
                <a:effectLst/>
              </a:rPr>
              <a:t>14. </a:t>
            </a:r>
            <a:r>
              <a:rPr lang="sl-SI" sz="3200" dirty="0">
                <a:solidFill>
                  <a:schemeClr val="bg1"/>
                </a:solidFill>
                <a:effectLst/>
              </a:rPr>
              <a:t>člen (oddelčna skupnost)</a:t>
            </a:r>
          </a:p>
          <a:p>
            <a:pPr marL="0" lvl="0" indent="0">
              <a:buNone/>
            </a:pPr>
            <a:r>
              <a:rPr lang="sl-SI" sz="3200" dirty="0" smtClean="0">
                <a:solidFill>
                  <a:schemeClr val="bg1"/>
                </a:solidFill>
                <a:effectLst/>
              </a:rPr>
              <a:t>15. </a:t>
            </a:r>
            <a:r>
              <a:rPr lang="sl-SI" sz="3200" dirty="0">
                <a:solidFill>
                  <a:schemeClr val="bg1"/>
                </a:solidFill>
                <a:effectLst/>
              </a:rPr>
              <a:t>člen (pristojnosti oddelčne skupnosti) </a:t>
            </a:r>
          </a:p>
          <a:p>
            <a:pPr marL="0" lvl="0" indent="0">
              <a:buNone/>
            </a:pPr>
            <a:r>
              <a:rPr lang="sl-SI" sz="3200" dirty="0" smtClean="0">
                <a:solidFill>
                  <a:schemeClr val="bg1"/>
                </a:solidFill>
                <a:effectLst/>
              </a:rPr>
              <a:t>16. </a:t>
            </a:r>
            <a:r>
              <a:rPr lang="sl-SI" sz="3200" dirty="0">
                <a:solidFill>
                  <a:schemeClr val="bg1"/>
                </a:solidFill>
                <a:effectLst/>
              </a:rPr>
              <a:t>člen (skupnost učencev) </a:t>
            </a:r>
          </a:p>
          <a:p>
            <a:pPr marL="0" indent="0">
              <a:buNone/>
            </a:pPr>
            <a:r>
              <a:rPr lang="sl-SI" sz="3200" dirty="0" smtClean="0">
                <a:solidFill>
                  <a:schemeClr val="bg1"/>
                </a:solidFill>
                <a:effectLst/>
              </a:rPr>
              <a:t>17. </a:t>
            </a:r>
            <a:r>
              <a:rPr lang="sl-SI" sz="3200" dirty="0">
                <a:solidFill>
                  <a:schemeClr val="bg1"/>
                </a:solidFill>
                <a:effectLst/>
              </a:rPr>
              <a:t>člen (pristojnosti skupnosti učencev) </a:t>
            </a:r>
            <a:endParaRPr lang="sl-SI" sz="3200" dirty="0" smtClean="0">
              <a:solidFill>
                <a:schemeClr val="bg1"/>
              </a:solidFill>
              <a:effectLst/>
            </a:endParaRPr>
          </a:p>
          <a:p>
            <a:pPr marL="0" indent="0">
              <a:buNone/>
            </a:pPr>
            <a:r>
              <a:rPr lang="sl-SI" sz="3200" dirty="0" smtClean="0">
                <a:solidFill>
                  <a:schemeClr val="bg1"/>
                </a:solidFill>
                <a:effectLst/>
              </a:rPr>
              <a:t>18. </a:t>
            </a:r>
            <a:r>
              <a:rPr lang="sl-SI" sz="3200" dirty="0">
                <a:solidFill>
                  <a:schemeClr val="bg1"/>
                </a:solidFill>
                <a:effectLst/>
              </a:rPr>
              <a:t>člen (šolski parlament)</a:t>
            </a:r>
            <a:endParaRPr lang="sl-SI" sz="3200" dirty="0" smtClean="0">
              <a:solidFill>
                <a:schemeClr val="bg1"/>
              </a:solidFill>
              <a:effectLst/>
            </a:endParaRPr>
          </a:p>
          <a:p>
            <a:pPr marL="0" indent="0">
              <a:buNone/>
            </a:pPr>
            <a:r>
              <a:rPr lang="sl-SI" sz="3200" dirty="0" smtClean="0">
                <a:solidFill>
                  <a:schemeClr val="bg1"/>
                </a:solidFill>
                <a:effectLst/>
              </a:rPr>
              <a:t>19. </a:t>
            </a:r>
            <a:r>
              <a:rPr lang="sl-SI" sz="3200" dirty="0">
                <a:solidFill>
                  <a:schemeClr val="bg1"/>
                </a:solidFill>
                <a:effectLst/>
              </a:rPr>
              <a:t>člen (predlogi, mnenja in pobude učencev)</a:t>
            </a:r>
            <a:endParaRPr lang="sl-SI" sz="3200" dirty="0" smtClean="0">
              <a:solidFill>
                <a:schemeClr val="bg1"/>
              </a:solidFill>
              <a:effectLst/>
            </a:endParaRPr>
          </a:p>
          <a:p>
            <a:endParaRPr lang="sl-SI" dirty="0">
              <a:solidFill>
                <a:schemeClr val="accent4">
                  <a:lumMod val="75000"/>
                </a:schemeClr>
              </a:solidFill>
              <a:effectLst/>
            </a:endParaRPr>
          </a:p>
          <a:p>
            <a:endParaRPr lang="sl-SI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7062" y="435850"/>
            <a:ext cx="3146581" cy="2969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08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C43A615-3D84-4097-9FA4-0187DB4B0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4779" y="399393"/>
            <a:ext cx="9905998" cy="1905000"/>
          </a:xfrm>
        </p:spPr>
        <p:txBody>
          <a:bodyPr>
            <a:normAutofit/>
          </a:bodyPr>
          <a:lstStyle/>
          <a:p>
            <a:r>
              <a:rPr lang="sl-SI" sz="4000" b="1" dirty="0">
                <a:solidFill>
                  <a:schemeClr val="accent6">
                    <a:lumMod val="75000"/>
                  </a:schemeClr>
                </a:solidFill>
                <a:effectLst/>
              </a:rPr>
              <a:t>v</a:t>
            </a:r>
            <a:r>
              <a:rPr lang="sl-SI" sz="4000" b="1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> </a:t>
            </a:r>
            <a:r>
              <a:rPr lang="sl-SI" sz="4000" b="1" dirty="0">
                <a:solidFill>
                  <a:schemeClr val="accent6">
                    <a:lumMod val="75000"/>
                  </a:schemeClr>
                </a:solidFill>
                <a:effectLst/>
              </a:rPr>
              <a:t>PRAVILA OBNAŠANJA IN </a:t>
            </a:r>
            <a:r>
              <a:rPr lang="sl-SI" sz="4000" b="1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>RAVNANJA</a:t>
            </a:r>
            <a:r>
              <a:rPr lang="sl-SI" sz="4000" b="1" dirty="0">
                <a:solidFill>
                  <a:schemeClr val="accent6">
                    <a:lumMod val="75000"/>
                  </a:schemeClr>
                </a:solidFill>
                <a:effectLst/>
              </a:rPr>
              <a:t/>
            </a:r>
            <a:br>
              <a:rPr lang="sl-SI" sz="4000" b="1" dirty="0">
                <a:solidFill>
                  <a:schemeClr val="accent6">
                    <a:lumMod val="75000"/>
                  </a:schemeClr>
                </a:solidFill>
                <a:effectLst/>
              </a:rPr>
            </a:br>
            <a:endParaRPr lang="sl-SI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072AD4C1-09FD-41ED-A922-9DB6FADED0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8655" y="1962806"/>
            <a:ext cx="9905998" cy="4248807"/>
          </a:xfrm>
        </p:spPr>
        <p:txBody>
          <a:bodyPr>
            <a:normAutofit fontScale="92500"/>
          </a:bodyPr>
          <a:lstStyle/>
          <a:p>
            <a:pPr marL="0" indent="0">
              <a:buClrTx/>
              <a:buNone/>
            </a:pPr>
            <a:r>
              <a:rPr lang="sl-SI" sz="3200" dirty="0" smtClean="0">
                <a:solidFill>
                  <a:schemeClr val="bg1"/>
                </a:solidFill>
                <a:effectLst/>
              </a:rPr>
              <a:t>Členi 20</a:t>
            </a:r>
            <a:r>
              <a:rPr lang="sl-SI" sz="3200" dirty="0">
                <a:solidFill>
                  <a:schemeClr val="bg1"/>
                </a:solidFill>
                <a:effectLst/>
              </a:rPr>
              <a:t>. </a:t>
            </a:r>
            <a:r>
              <a:rPr lang="sl-SI" sz="3200" dirty="0" smtClean="0">
                <a:solidFill>
                  <a:schemeClr val="bg1"/>
                </a:solidFill>
                <a:effectLst/>
              </a:rPr>
              <a:t>– 46. </a:t>
            </a:r>
          </a:p>
          <a:p>
            <a:pPr marL="0" indent="0" algn="just">
              <a:buClrTx/>
              <a:buNone/>
            </a:pPr>
            <a:r>
              <a:rPr lang="sl-SI" sz="3500" dirty="0" smtClean="0">
                <a:solidFill>
                  <a:schemeClr val="bg1"/>
                </a:solidFill>
                <a:effectLst/>
              </a:rPr>
              <a:t>dostop </a:t>
            </a:r>
            <a:r>
              <a:rPr lang="sl-SI" sz="3500" dirty="0">
                <a:solidFill>
                  <a:schemeClr val="bg1"/>
                </a:solidFill>
                <a:effectLst/>
              </a:rPr>
              <a:t>v šolske </a:t>
            </a:r>
            <a:r>
              <a:rPr lang="sl-SI" sz="3500" dirty="0" smtClean="0">
                <a:solidFill>
                  <a:schemeClr val="bg1"/>
                </a:solidFill>
                <a:effectLst/>
              </a:rPr>
              <a:t>prostore, prihajanje in odhajanje učencev, oblačila in obutev, skrb za garderobe, odpiranje učilnic, pouk, učenci reditelji, varstvo vozačev, odsotnost učencev in njeno opravičevanje, prilaganje šolskih obveznosti (status), prevzemanje učencev, sodelovanje s starši in njihovimi partnerji, uporaba ikt-naprav</a:t>
            </a:r>
            <a:endParaRPr lang="sl-SI" sz="3500" dirty="0">
              <a:solidFill>
                <a:schemeClr val="bg1"/>
              </a:solidFill>
              <a:effectLst/>
            </a:endParaRP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37902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C43A615-3D84-4097-9FA4-0187DB4B0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 b="1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>vi </a:t>
            </a:r>
            <a:r>
              <a:rPr lang="sl-SI" sz="4000" b="1" dirty="0">
                <a:solidFill>
                  <a:schemeClr val="accent6">
                    <a:lumMod val="75000"/>
                  </a:schemeClr>
                </a:solidFill>
                <a:effectLst/>
              </a:rPr>
              <a:t>NAGRAJEVANJE </a:t>
            </a:r>
            <a:r>
              <a:rPr lang="sl-SI" sz="4000" b="1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>UČENCEV</a:t>
            </a:r>
            <a:r>
              <a:rPr lang="sl-SI" sz="4000" b="1" dirty="0">
                <a:solidFill>
                  <a:schemeClr val="accent6">
                    <a:lumMod val="75000"/>
                  </a:schemeClr>
                </a:solidFill>
                <a:effectLst/>
              </a:rPr>
              <a:t/>
            </a:r>
            <a:br>
              <a:rPr lang="sl-SI" sz="4000" b="1" dirty="0">
                <a:solidFill>
                  <a:schemeClr val="accent6">
                    <a:lumMod val="75000"/>
                  </a:schemeClr>
                </a:solidFill>
                <a:effectLst/>
              </a:rPr>
            </a:br>
            <a:endParaRPr lang="sl-SI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072AD4C1-09FD-41ED-A922-9DB6FADED0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Tx/>
            </a:pPr>
            <a:r>
              <a:rPr lang="sl-SI" sz="3200" dirty="0" smtClean="0">
                <a:solidFill>
                  <a:schemeClr val="bg1"/>
                </a:solidFill>
                <a:effectLst/>
              </a:rPr>
              <a:t>47. </a:t>
            </a:r>
            <a:r>
              <a:rPr lang="sl-SI" sz="3200" dirty="0">
                <a:solidFill>
                  <a:schemeClr val="bg1"/>
                </a:solidFill>
                <a:effectLst/>
              </a:rPr>
              <a:t>člen (nagrajevanje učencev)</a:t>
            </a:r>
          </a:p>
          <a:p>
            <a:pPr>
              <a:buClrTx/>
            </a:pPr>
            <a:r>
              <a:rPr lang="sl-SI" sz="3200" dirty="0" smtClean="0">
                <a:solidFill>
                  <a:schemeClr val="bg1"/>
                </a:solidFill>
                <a:effectLst/>
              </a:rPr>
              <a:t>48. </a:t>
            </a:r>
            <a:r>
              <a:rPr lang="sl-SI" sz="3200" dirty="0">
                <a:solidFill>
                  <a:schemeClr val="bg1"/>
                </a:solidFill>
                <a:effectLst/>
              </a:rPr>
              <a:t>člen (pohvala)</a:t>
            </a:r>
          </a:p>
          <a:p>
            <a:pPr>
              <a:buClrTx/>
            </a:pPr>
            <a:r>
              <a:rPr lang="sl-SI" sz="3200" dirty="0" smtClean="0">
                <a:solidFill>
                  <a:schemeClr val="bg1"/>
                </a:solidFill>
                <a:effectLst/>
              </a:rPr>
              <a:t>49. </a:t>
            </a:r>
            <a:r>
              <a:rPr lang="sl-SI" sz="3200" dirty="0">
                <a:solidFill>
                  <a:schemeClr val="bg1"/>
                </a:solidFill>
                <a:effectLst/>
              </a:rPr>
              <a:t>člen (priznanje)</a:t>
            </a:r>
          </a:p>
          <a:p>
            <a:pPr>
              <a:buClrTx/>
            </a:pPr>
            <a:r>
              <a:rPr lang="sl-SI" sz="3200" dirty="0" smtClean="0">
                <a:solidFill>
                  <a:schemeClr val="bg1"/>
                </a:solidFill>
                <a:effectLst/>
              </a:rPr>
              <a:t>50. </a:t>
            </a:r>
            <a:r>
              <a:rPr lang="sl-SI" sz="3200" dirty="0">
                <a:solidFill>
                  <a:schemeClr val="bg1"/>
                </a:solidFill>
                <a:effectLst/>
              </a:rPr>
              <a:t>člen (priznanje z nagrado)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62626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C43A615-3D84-4097-9FA4-0187DB4B0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 b="1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>vii kršitve</a:t>
            </a:r>
            <a:r>
              <a:rPr lang="sl-SI" sz="4000" b="1" dirty="0">
                <a:solidFill>
                  <a:schemeClr val="accent6">
                    <a:lumMod val="75000"/>
                  </a:schemeClr>
                </a:solidFill>
                <a:effectLst/>
              </a:rPr>
              <a:t/>
            </a:r>
            <a:br>
              <a:rPr lang="sl-SI" sz="4000" b="1" dirty="0">
                <a:solidFill>
                  <a:schemeClr val="accent6">
                    <a:lumMod val="75000"/>
                  </a:schemeClr>
                </a:solidFill>
                <a:effectLst/>
              </a:rPr>
            </a:br>
            <a:endParaRPr lang="sl-SI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072AD4C1-09FD-41ED-A922-9DB6FADED0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13" y="3034861"/>
            <a:ext cx="9905998" cy="3124201"/>
          </a:xfrm>
        </p:spPr>
        <p:txBody>
          <a:bodyPr>
            <a:normAutofit/>
          </a:bodyPr>
          <a:lstStyle/>
          <a:p>
            <a:pPr>
              <a:buClrTx/>
            </a:pPr>
            <a:r>
              <a:rPr lang="sl-SI" sz="3200" dirty="0" smtClean="0">
                <a:solidFill>
                  <a:schemeClr val="bg1"/>
                </a:solidFill>
                <a:effectLst/>
              </a:rPr>
              <a:t>51. </a:t>
            </a:r>
            <a:r>
              <a:rPr lang="sl-SI" sz="3200" dirty="0">
                <a:solidFill>
                  <a:schemeClr val="bg1"/>
                </a:solidFill>
                <a:effectLst/>
              </a:rPr>
              <a:t>člen (kršitve)</a:t>
            </a:r>
          </a:p>
          <a:p>
            <a:pPr>
              <a:buClrTx/>
            </a:pPr>
            <a:r>
              <a:rPr lang="sl-SI" sz="3200" dirty="0" smtClean="0">
                <a:solidFill>
                  <a:schemeClr val="bg1"/>
                </a:solidFill>
                <a:effectLst/>
              </a:rPr>
              <a:t>52. </a:t>
            </a:r>
            <a:r>
              <a:rPr lang="sl-SI" sz="3200" dirty="0">
                <a:solidFill>
                  <a:schemeClr val="bg1"/>
                </a:solidFill>
                <a:effectLst/>
              </a:rPr>
              <a:t>člen (lažje kršitve)</a:t>
            </a:r>
          </a:p>
          <a:p>
            <a:pPr>
              <a:buClrTx/>
            </a:pPr>
            <a:r>
              <a:rPr lang="sl-SI" sz="3200" dirty="0" smtClean="0">
                <a:solidFill>
                  <a:schemeClr val="bg1"/>
                </a:solidFill>
                <a:effectLst/>
              </a:rPr>
              <a:t>53. </a:t>
            </a:r>
            <a:r>
              <a:rPr lang="sl-SI" sz="3200" dirty="0">
                <a:solidFill>
                  <a:schemeClr val="bg1"/>
                </a:solidFill>
                <a:effectLst/>
              </a:rPr>
              <a:t>člen </a:t>
            </a:r>
            <a:r>
              <a:rPr lang="sl-SI" sz="3200" dirty="0" smtClean="0">
                <a:solidFill>
                  <a:schemeClr val="bg1"/>
                </a:solidFill>
                <a:effectLst/>
              </a:rPr>
              <a:t>(težje </a:t>
            </a:r>
            <a:r>
              <a:rPr lang="sl-SI" sz="3200" dirty="0">
                <a:solidFill>
                  <a:schemeClr val="bg1"/>
                </a:solidFill>
                <a:effectLst/>
              </a:rPr>
              <a:t>kršitve)</a:t>
            </a:r>
          </a:p>
          <a:p>
            <a:pPr>
              <a:buClrTx/>
            </a:pPr>
            <a:r>
              <a:rPr lang="sl-SI" sz="3200" dirty="0" smtClean="0">
                <a:solidFill>
                  <a:schemeClr val="bg1"/>
                </a:solidFill>
                <a:effectLst/>
              </a:rPr>
              <a:t>54. </a:t>
            </a:r>
            <a:r>
              <a:rPr lang="sl-SI" sz="3200" dirty="0">
                <a:solidFill>
                  <a:schemeClr val="bg1"/>
                </a:solidFill>
                <a:effectLst/>
              </a:rPr>
              <a:t>člen </a:t>
            </a:r>
            <a:r>
              <a:rPr lang="sl-SI" sz="3200" dirty="0" smtClean="0">
                <a:solidFill>
                  <a:schemeClr val="bg1"/>
                </a:solidFill>
                <a:effectLst/>
              </a:rPr>
              <a:t>(najtežje kršitve </a:t>
            </a:r>
            <a:r>
              <a:rPr lang="sl-SI" sz="1200" dirty="0" smtClean="0">
                <a:solidFill>
                  <a:srgbClr val="FF0000"/>
                </a:solidFill>
                <a:effectLst/>
              </a:rPr>
              <a:t>10. in 15.</a:t>
            </a:r>
            <a:r>
              <a:rPr lang="sl-SI" sz="3200" dirty="0" smtClean="0">
                <a:solidFill>
                  <a:schemeClr val="bg1"/>
                </a:solidFill>
                <a:effectLst/>
              </a:rPr>
              <a:t>)</a:t>
            </a:r>
            <a:endParaRPr lang="sl-SI" sz="3200" dirty="0">
              <a:solidFill>
                <a:schemeClr val="bg1"/>
              </a:solidFill>
              <a:effectLst/>
            </a:endParaRPr>
          </a:p>
          <a:p>
            <a:endParaRPr lang="sl-SI" dirty="0"/>
          </a:p>
        </p:txBody>
      </p:sp>
      <p:sp>
        <p:nvSpPr>
          <p:cNvPr id="4" name="Rectangle 3"/>
          <p:cNvSpPr/>
          <p:nvPr/>
        </p:nvSpPr>
        <p:spPr>
          <a:xfrm>
            <a:off x="4519448" y="601828"/>
            <a:ext cx="693682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sl-SI" sz="2000" dirty="0" smtClean="0">
                <a:solidFill>
                  <a:schemeClr val="bg1"/>
                </a:solidFill>
              </a:rPr>
              <a:t>vsako </a:t>
            </a:r>
            <a:r>
              <a:rPr lang="sl-SI" sz="2000" dirty="0">
                <a:solidFill>
                  <a:schemeClr val="bg1"/>
                </a:solidFill>
              </a:rPr>
              <a:t>ravnanje ali dejanje učenca, ki je </a:t>
            </a:r>
            <a:r>
              <a:rPr lang="sl-SI" sz="2000" u="sng" dirty="0">
                <a:solidFill>
                  <a:schemeClr val="bg1"/>
                </a:solidFill>
              </a:rPr>
              <a:t>v nasprotju s pravili šolskega reda</a:t>
            </a:r>
            <a:r>
              <a:rPr lang="sl-SI" sz="2000" dirty="0">
                <a:solidFill>
                  <a:schemeClr val="bg1"/>
                </a:solidFill>
              </a:rPr>
              <a:t>, ostalimi akti šole ali veljavno </a:t>
            </a:r>
            <a:r>
              <a:rPr lang="sl-SI" sz="2000" dirty="0" smtClean="0">
                <a:solidFill>
                  <a:schemeClr val="bg1"/>
                </a:solidFill>
              </a:rPr>
              <a:t>zakonodajo</a:t>
            </a:r>
          </a:p>
          <a:p>
            <a:pPr marL="285750" indent="-285750" algn="just">
              <a:buFontTx/>
              <a:buChar char="-"/>
            </a:pPr>
            <a:r>
              <a:rPr lang="sl-SI" sz="2000" u="sng" dirty="0" smtClean="0">
                <a:solidFill>
                  <a:schemeClr val="bg1"/>
                </a:solidFill>
              </a:rPr>
              <a:t>lažje</a:t>
            </a:r>
            <a:r>
              <a:rPr lang="sl-SI" sz="2000" u="sng" dirty="0">
                <a:solidFill>
                  <a:schemeClr val="bg1"/>
                </a:solidFill>
              </a:rPr>
              <a:t>, težje in </a:t>
            </a:r>
            <a:r>
              <a:rPr lang="sl-SI" sz="2000" u="sng" dirty="0" smtClean="0">
                <a:solidFill>
                  <a:schemeClr val="bg1"/>
                </a:solidFill>
              </a:rPr>
              <a:t>najtežje</a:t>
            </a:r>
          </a:p>
          <a:p>
            <a:pPr marL="285750" indent="-285750" algn="just">
              <a:buFontTx/>
              <a:buChar char="-"/>
            </a:pPr>
            <a:r>
              <a:rPr lang="sl-SI" sz="2000" dirty="0">
                <a:solidFill>
                  <a:schemeClr val="bg1"/>
                </a:solidFill>
              </a:rPr>
              <a:t>p</a:t>
            </a:r>
            <a:r>
              <a:rPr lang="sl-SI" sz="2000" dirty="0" smtClean="0">
                <a:solidFill>
                  <a:schemeClr val="bg1"/>
                </a:solidFill>
              </a:rPr>
              <a:t>onavljajoče </a:t>
            </a:r>
            <a:r>
              <a:rPr lang="sl-SI" sz="2000" dirty="0">
                <a:solidFill>
                  <a:schemeClr val="bg1"/>
                </a:solidFill>
              </a:rPr>
              <a:t>istovrstne lažje kršitve se obravnavajo kot težje kršitve, ponavljajoče težje kršitve se obravnavajo kot </a:t>
            </a:r>
            <a:r>
              <a:rPr lang="sl-SI" sz="2000" dirty="0" smtClean="0">
                <a:solidFill>
                  <a:schemeClr val="bg1"/>
                </a:solidFill>
              </a:rPr>
              <a:t>najtežje  (tričlanska komisija</a:t>
            </a:r>
            <a:r>
              <a:rPr lang="sl-SI" sz="2000" dirty="0">
                <a:solidFill>
                  <a:schemeClr val="bg1"/>
                </a:solidFill>
              </a:rPr>
              <a:t>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7219" r="28047"/>
          <a:stretch/>
        </p:blipFill>
        <p:spPr>
          <a:xfrm>
            <a:off x="9259613" y="3569937"/>
            <a:ext cx="1986455" cy="2775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70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reža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5AD0B8"/>
      </a:accent1>
      <a:accent2>
        <a:srgbClr val="47BB7E"/>
      </a:accent2>
      <a:accent3>
        <a:srgbClr val="96CD4B"/>
      </a:accent3>
      <a:accent4>
        <a:srgbClr val="61C7DD"/>
      </a:accent4>
      <a:accent5>
        <a:srgbClr val="2495CF"/>
      </a:accent5>
      <a:accent6>
        <a:srgbClr val="5A74D1"/>
      </a:accent6>
      <a:hlink>
        <a:srgbClr val="72CEBB"/>
      </a:hlink>
      <a:folHlink>
        <a:srgbClr val="98E6D6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0F262FD6-3409-4039-A531-64BD4D2F99E4}"/>
    </a:ext>
  </a:extLst>
</a:theme>
</file>

<file path=ppt/theme/theme2.xml><?xml version="1.0" encoding="utf-8"?>
<a:theme xmlns:a="http://schemas.openxmlformats.org/drawingml/2006/main" name="Officeova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Type xmlns="bc7a07c2-214b-4730-adf7-37b60bccb7d9" xsi:nil="true"/>
    <Has_Teacher_Only_SectionGroup xmlns="bc7a07c2-214b-4730-adf7-37b60bccb7d9" xsi:nil="true"/>
    <DefaultSectionNames xmlns="bc7a07c2-214b-4730-adf7-37b60bccb7d9" xsi:nil="true"/>
    <LMS_Mappings xmlns="bc7a07c2-214b-4730-adf7-37b60bccb7d9" xsi:nil="true"/>
    <Invited_Teachers xmlns="bc7a07c2-214b-4730-adf7-37b60bccb7d9" xsi:nil="true"/>
    <Invited_Students xmlns="bc7a07c2-214b-4730-adf7-37b60bccb7d9" xsi:nil="true"/>
    <IsNotebookLocked xmlns="bc7a07c2-214b-4730-adf7-37b60bccb7d9" xsi:nil="true"/>
    <Teachers xmlns="bc7a07c2-214b-4730-adf7-37b60bccb7d9">
      <UserInfo>
        <DisplayName/>
        <AccountId xsi:nil="true"/>
        <AccountType/>
      </UserInfo>
    </Teachers>
    <Self_Registration_Enabled xmlns="bc7a07c2-214b-4730-adf7-37b60bccb7d9" xsi:nil="true"/>
    <NotebookType xmlns="bc7a07c2-214b-4730-adf7-37b60bccb7d9" xsi:nil="true"/>
    <CultureName xmlns="bc7a07c2-214b-4730-adf7-37b60bccb7d9" xsi:nil="true"/>
    <Templates xmlns="bc7a07c2-214b-4730-adf7-37b60bccb7d9" xsi:nil="true"/>
    <Is_Collaboration_Space_Locked xmlns="bc7a07c2-214b-4730-adf7-37b60bccb7d9" xsi:nil="true"/>
    <Teams_Channel_Section_Location xmlns="bc7a07c2-214b-4730-adf7-37b60bccb7d9" xsi:nil="true"/>
    <Owner xmlns="bc7a07c2-214b-4730-adf7-37b60bccb7d9">
      <UserInfo>
        <DisplayName/>
        <AccountId xsi:nil="true"/>
        <AccountType/>
      </UserInfo>
    </Owner>
    <Student_Groups xmlns="bc7a07c2-214b-4730-adf7-37b60bccb7d9">
      <UserInfo>
        <DisplayName/>
        <AccountId xsi:nil="true"/>
        <AccountType/>
      </UserInfo>
    </Student_Groups>
    <_activity xmlns="bc7a07c2-214b-4730-adf7-37b60bccb7d9" xsi:nil="true"/>
    <Students xmlns="bc7a07c2-214b-4730-adf7-37b60bccb7d9">
      <UserInfo>
        <DisplayName/>
        <AccountId xsi:nil="true"/>
        <AccountType/>
      </UserInfo>
    </Students>
    <Distribution_Groups xmlns="bc7a07c2-214b-4730-adf7-37b60bccb7d9" xsi:nil="true"/>
    <Math_Settings xmlns="bc7a07c2-214b-4730-adf7-37b60bccb7d9" xsi:nil="true"/>
    <AppVersion xmlns="bc7a07c2-214b-4730-adf7-37b60bccb7d9" xsi:nil="true"/>
    <TeamsChannelId xmlns="bc7a07c2-214b-4730-adf7-37b60bccb7d9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73E2750FDEF7644ACE8A5B2CB011E4F" ma:contentTypeVersion="33" ma:contentTypeDescription="Ustvari nov dokument." ma:contentTypeScope="" ma:versionID="8e402a24cf018ba6fa5f1a814b50b51f">
  <xsd:schema xmlns:xsd="http://www.w3.org/2001/XMLSchema" xmlns:xs="http://www.w3.org/2001/XMLSchema" xmlns:p="http://schemas.microsoft.com/office/2006/metadata/properties" xmlns:ns3="bc7a07c2-214b-4730-adf7-37b60bccb7d9" xmlns:ns4="cddc82ac-7c31-4805-802c-fc6499bff849" targetNamespace="http://schemas.microsoft.com/office/2006/metadata/properties" ma:root="true" ma:fieldsID="c1e99d774c4969568d9a7b4f4a54c883" ns3:_="" ns4:_="">
    <xsd:import namespace="bc7a07c2-214b-4730-adf7-37b60bccb7d9"/>
    <xsd:import namespace="cddc82ac-7c31-4805-802c-fc6499bff849"/>
    <xsd:element name="properties">
      <xsd:complexType>
        <xsd:sequence>
          <xsd:element name="documentManagement">
            <xsd:complexType>
              <xsd:all>
                <xsd:element ref="ns3:NotebookType" minOccurs="0"/>
                <xsd:element ref="ns3:FolderType" minOccurs="0"/>
                <xsd:element ref="ns3:CultureName" minOccurs="0"/>
                <xsd:element ref="ns3:AppVersion" minOccurs="0"/>
                <xsd:element ref="ns3:TeamsChannelId" minOccurs="0"/>
                <xsd:element ref="ns3:Owner" minOccurs="0"/>
                <xsd:element ref="ns3:Math_Settings" minOccurs="0"/>
                <xsd:element ref="ns3:DefaultSectionNames" minOccurs="0"/>
                <xsd:element ref="ns3:Templates" minOccurs="0"/>
                <xsd:element ref="ns3:Teachers" minOccurs="0"/>
                <xsd:element ref="ns3:Students" minOccurs="0"/>
                <xsd:element ref="ns3:Student_Groups" minOccurs="0"/>
                <xsd:element ref="ns3:Distribution_Groups" minOccurs="0"/>
                <xsd:element ref="ns3:LMS_Mapping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3:IsNotebookLocked" minOccurs="0"/>
                <xsd:element ref="ns3:Teams_Channel_Section_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7a07c2-214b-4730-adf7-37b60bccb7d9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 Type" ma:internalName="NotebookType">
      <xsd:simpleType>
        <xsd:restriction base="dms:Text"/>
      </xsd:simpleType>
    </xsd:element>
    <xsd:element name="FolderType" ma:index="9" nillable="true" ma:displayName="Folder Type" ma:internalName="FolderType">
      <xsd:simpleType>
        <xsd:restriction base="dms:Text"/>
      </xsd:simpleType>
    </xsd:element>
    <xsd:element name="CultureName" ma:index="10" nillable="true" ma:displayName="Culture Name" ma:internalName="CultureName">
      <xsd:simpleType>
        <xsd:restriction base="dms:Text"/>
      </xsd:simpleType>
    </xsd:element>
    <xsd:element name="AppVersion" ma:index="11" nillable="true" ma:displayName="App Version" ma:internalName="AppVersion">
      <xsd:simpleType>
        <xsd:restriction base="dms:Text"/>
      </xsd:simpleType>
    </xsd:element>
    <xsd:element name="TeamsChannelId" ma:index="12" nillable="true" ma:displayName="Teams Channel Id" ma:internalName="TeamsChannelId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14" nillable="true" ma:displayName="Math Settings" ma:internalName="Math_Settings">
      <xsd:simpleType>
        <xsd:restriction base="dms:Text"/>
      </xsd:simpleType>
    </xsd:element>
    <xsd:element name="DefaultSectionNames" ma:index="15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6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17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8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9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20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21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Teachers" ma:index="22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3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4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5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6" nillable="true" ma:displayName="Is Collaboration Space Locked" ma:internalName="Is_Collaboration_Space_Locked">
      <xsd:simpleType>
        <xsd:restriction base="dms:Boolean"/>
      </xsd:simpleType>
    </xsd:element>
    <xsd:element name="IsNotebookLocked" ma:index="27" nillable="true" ma:displayName="Is Notebook Locked" ma:internalName="IsNotebookLocked">
      <xsd:simpleType>
        <xsd:restriction base="dms:Boolean"/>
      </xsd:simpleType>
    </xsd:element>
    <xsd:element name="Teams_Channel_Section_Location" ma:index="28" nillable="true" ma:displayName="Teams Channel Section Location" ma:internalName="Teams_Channel_Section_Location">
      <xsd:simpleType>
        <xsd:restriction base="dms:Text"/>
      </xsd:simpleType>
    </xsd:element>
    <xsd:element name="MediaServiceMetadata" ma:index="3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3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3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35" nillable="true" ma:displayName="Tags" ma:internalName="MediaServiceAutoTags" ma:readOnly="true">
      <xsd:simpleType>
        <xsd:restriction base="dms:Text"/>
      </xsd:simpleType>
    </xsd:element>
    <xsd:element name="MediaServiceOCR" ma:index="3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39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40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dc82ac-7c31-4805-802c-fc6499bff849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V skupni rabi z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0" nillable="true" ma:displayName="V skupni rabi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31" nillable="true" ma:displayName="Razprševanje namiga za skupno rabo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vsebine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BA0466F-55BA-4B4C-B910-3BFE9417EB92}">
  <ds:schemaRefs>
    <ds:schemaRef ds:uri="http://schemas.microsoft.com/office/2006/documentManagement/types"/>
    <ds:schemaRef ds:uri="http://schemas.microsoft.com/office/2006/metadata/properties"/>
    <ds:schemaRef ds:uri="bc7a07c2-214b-4730-adf7-37b60bccb7d9"/>
    <ds:schemaRef ds:uri="http://purl.org/dc/dcmitype/"/>
    <ds:schemaRef ds:uri="http://purl.org/dc/terms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cddc82ac-7c31-4805-802c-fc6499bff849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33E8490-FF47-4543-8298-B7B20D2B57C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c7a07c2-214b-4730-adf7-37b60bccb7d9"/>
    <ds:schemaRef ds:uri="cddc82ac-7c31-4805-802c-fc6499bff84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7235EAC-5FEE-4CF4-B627-4AC327BD042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Šolska zasnova</Template>
  <TotalTime>0</TotalTime>
  <Words>475</Words>
  <Application>Microsoft Office PowerPoint</Application>
  <PresentationFormat>Widescreen</PresentationFormat>
  <Paragraphs>98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Century Gothic</vt:lpstr>
      <vt:lpstr>Wingdings</vt:lpstr>
      <vt:lpstr>Mreža</vt:lpstr>
      <vt:lpstr>Pravila šolskega redA  oš miklavž pri ormožu</vt:lpstr>
      <vt:lpstr>PowerPoint Presentation</vt:lpstr>
      <vt:lpstr>   I splošne določbe   </vt:lpstr>
      <vt:lpstr>   II DOLŽNOSTI IN ODGOVORNOSTI UČENCEV IN STARŠEV   </vt:lpstr>
      <vt:lpstr>   Iii načini zagotavljanja varnosti   </vt:lpstr>
      <vt:lpstr>   Iv ORGANIZIRANOST UČENCEV   </vt:lpstr>
      <vt:lpstr>v PRAVILA OBNAŠANJA IN RAVNANJA </vt:lpstr>
      <vt:lpstr>vi NAGRAJEVANJE UČENCEV </vt:lpstr>
      <vt:lpstr>vii kršitve </vt:lpstr>
      <vt:lpstr>viii postopek izrekanja vzgojnih ukrepov </vt:lpstr>
      <vt:lpstr>IX UČENCI S POSEBNIMI POTREBAMI </vt:lpstr>
      <vt:lpstr>X SODELOVANJE PRI ZAGOTAVLJANJU POSEBNEGA VARSTVA UČENCEV</vt:lpstr>
      <vt:lpstr>Xi VARSTVO PRAVIC UČENCA</vt:lpstr>
      <vt:lpstr>Xii priloge</vt:lpstr>
      <vt:lpstr>Hvala za  vašo pozornost!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2023-04-10T16:09:15Z</dcterms:created>
  <dcterms:modified xsi:type="dcterms:W3CDTF">2023-05-17T08:32:21Z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0x010100E73E2750FDEF7644ACE8A5B2CB011E4F</vt:lpwstr>
  </property>
</Properties>
</file>